
<file path=[Content_Types].xml><?xml version="1.0" encoding="utf-8"?>
<Types xmlns="http://schemas.openxmlformats.org/package/2006/content-types">
  <Default Extension="emf" ContentType="image/x-emf"/>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1"/>
  </p:sldMasterIdLst>
  <p:sldIdLst>
    <p:sldId id="256" r:id="rId2"/>
    <p:sldId id="257" r:id="rId3"/>
    <p:sldId id="298" r:id="rId4"/>
    <p:sldId id="259" r:id="rId5"/>
    <p:sldId id="264" r:id="rId6"/>
    <p:sldId id="318" r:id="rId7"/>
    <p:sldId id="337" r:id="rId8"/>
    <p:sldId id="325" r:id="rId9"/>
    <p:sldId id="324" r:id="rId10"/>
    <p:sldId id="297" r:id="rId11"/>
    <p:sldId id="321" r:id="rId12"/>
    <p:sldId id="291" r:id="rId13"/>
    <p:sldId id="305" r:id="rId14"/>
    <p:sldId id="299" r:id="rId15"/>
    <p:sldId id="334" r:id="rId16"/>
    <p:sldId id="335" r:id="rId17"/>
    <p:sldId id="336" r:id="rId18"/>
    <p:sldId id="302" r:id="rId19"/>
    <p:sldId id="303" r:id="rId20"/>
    <p:sldId id="319" r:id="rId21"/>
    <p:sldId id="301" r:id="rId22"/>
    <p:sldId id="306" r:id="rId23"/>
    <p:sldId id="317" r:id="rId24"/>
    <p:sldId id="327" r:id="rId25"/>
    <p:sldId id="320" r:id="rId26"/>
    <p:sldId id="312" r:id="rId27"/>
    <p:sldId id="313" r:id="rId28"/>
    <p:sldId id="314" r:id="rId29"/>
    <p:sldId id="315" r:id="rId30"/>
    <p:sldId id="316" r:id="rId31"/>
    <p:sldId id="311" r:id="rId32"/>
    <p:sldId id="331" r:id="rId33"/>
    <p:sldId id="329" r:id="rId34"/>
    <p:sldId id="330" r:id="rId35"/>
    <p:sldId id="328" r:id="rId36"/>
    <p:sldId id="338" r:id="rId37"/>
    <p:sldId id="322"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7" autoAdjust="0"/>
    <p:restoredTop sz="94660"/>
  </p:normalViewPr>
  <p:slideViewPr>
    <p:cSldViewPr snapToGrid="0">
      <p:cViewPr varScale="1">
        <p:scale>
          <a:sx n="159" d="100"/>
          <a:sy n="159" d="100"/>
        </p:scale>
        <p:origin x="384" y="138"/>
      </p:cViewPr>
      <p:guideLst/>
    </p:cSldViewPr>
  </p:slideViewPr>
  <p:notesTextViewPr>
    <p:cViewPr>
      <p:scale>
        <a:sx n="1" d="1"/>
        <a:sy n="1" d="1"/>
      </p:scale>
      <p:origin x="0" y="0"/>
    </p:cViewPr>
  </p:notesTextViewPr>
  <p:sorterViewPr>
    <p:cViewPr>
      <p:scale>
        <a:sx n="100" d="100"/>
        <a:sy n="100" d="100"/>
      </p:scale>
      <p:origin x="0" y="-2376"/>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diagrams/_rels/data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rawing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A639981-EDFF-4336-839A-EFDBBBFD5A17}" type="doc">
      <dgm:prSet loTypeId="urn:microsoft.com/office/officeart/2018/5/layout/IconCircleLabelList" loCatId="icon" qsTypeId="urn:microsoft.com/office/officeart/2005/8/quickstyle/simple5" qsCatId="simple" csTypeId="urn:microsoft.com/office/officeart/2005/8/colors/colorful4" csCatId="colorful" phldr="1"/>
      <dgm:spPr/>
      <dgm:t>
        <a:bodyPr/>
        <a:lstStyle/>
        <a:p>
          <a:endParaRPr lang="en-US"/>
        </a:p>
      </dgm:t>
    </dgm:pt>
    <dgm:pt modelId="{1D30E23B-7C23-4A27-B7D2-D9CA03398AF1}">
      <dgm:prSet custT="1"/>
      <dgm:spPr/>
      <dgm:t>
        <a:bodyPr/>
        <a:lstStyle/>
        <a:p>
          <a:pPr algn="ctr">
            <a:lnSpc>
              <a:spcPct val="100000"/>
            </a:lnSpc>
            <a:defRPr cap="all"/>
          </a:pPr>
          <a:r>
            <a:rPr lang="en-US" sz="1200" dirty="0">
              <a:latin typeface="Arial" panose="020B0604020202020204" pitchFamily="34" charset="0"/>
              <a:cs typeface="Arial" panose="020B0604020202020204" pitchFamily="34" charset="0"/>
            </a:rPr>
            <a:t>To understand the Circumstances behind deaths &amp; Missing migrants’ cases</a:t>
          </a:r>
        </a:p>
      </dgm:t>
    </dgm:pt>
    <dgm:pt modelId="{4EDB578E-7C79-421F-A78C-13E81DFCD0F2}" type="parTrans" cxnId="{B2350364-BCAC-444C-8E78-ED34BCCC3380}">
      <dgm:prSet/>
      <dgm:spPr/>
      <dgm:t>
        <a:bodyPr/>
        <a:lstStyle/>
        <a:p>
          <a:endParaRPr lang="en-US"/>
        </a:p>
      </dgm:t>
    </dgm:pt>
    <dgm:pt modelId="{10418B43-1CF3-4D69-96FC-DB0A455E039E}" type="sibTrans" cxnId="{B2350364-BCAC-444C-8E78-ED34BCCC3380}">
      <dgm:prSet/>
      <dgm:spPr/>
      <dgm:t>
        <a:bodyPr/>
        <a:lstStyle/>
        <a:p>
          <a:endParaRPr lang="en-US"/>
        </a:p>
      </dgm:t>
    </dgm:pt>
    <dgm:pt modelId="{EDD77502-691A-4D23-92F8-16144C3266A7}">
      <dgm:prSet/>
      <dgm:spPr/>
      <dgm:t>
        <a:bodyPr/>
        <a:lstStyle/>
        <a:p>
          <a:pPr>
            <a:lnSpc>
              <a:spcPct val="100000"/>
            </a:lnSpc>
            <a:defRPr cap="all"/>
          </a:pPr>
          <a:r>
            <a:rPr lang="en-US" dirty="0">
              <a:latin typeface="Arial" panose="020B0604020202020204" pitchFamily="34" charset="0"/>
              <a:cs typeface="Arial" panose="020B0604020202020204" pitchFamily="34" charset="0"/>
            </a:rPr>
            <a:t>To analyze &amp; predict future incidents to Understand overall patterns in the data</a:t>
          </a:r>
        </a:p>
      </dgm:t>
    </dgm:pt>
    <dgm:pt modelId="{057AB0C2-EC1C-455E-BAF0-3E4906D40A99}" type="parTrans" cxnId="{0DFD42F1-4DF8-4A44-8A33-6F8EDA42C7A2}">
      <dgm:prSet/>
      <dgm:spPr/>
      <dgm:t>
        <a:bodyPr/>
        <a:lstStyle/>
        <a:p>
          <a:endParaRPr lang="en-US"/>
        </a:p>
      </dgm:t>
    </dgm:pt>
    <dgm:pt modelId="{A98A0B13-993B-4000-ADCE-496A64324A6E}" type="sibTrans" cxnId="{0DFD42F1-4DF8-4A44-8A33-6F8EDA42C7A2}">
      <dgm:prSet/>
      <dgm:spPr/>
      <dgm:t>
        <a:bodyPr/>
        <a:lstStyle/>
        <a:p>
          <a:endParaRPr lang="en-US"/>
        </a:p>
      </dgm:t>
    </dgm:pt>
    <dgm:pt modelId="{1CC8D9B6-9CAE-48A0-8FC8-8F9E5C9898E9}">
      <dgm:prSet/>
      <dgm:spPr/>
      <dgm:t>
        <a:bodyPr/>
        <a:lstStyle/>
        <a:p>
          <a:pPr>
            <a:lnSpc>
              <a:spcPct val="100000"/>
            </a:lnSpc>
            <a:defRPr cap="all"/>
          </a:pPr>
          <a:r>
            <a:rPr lang="en-US" dirty="0">
              <a:latin typeface="Arial" panose="020B0604020202020204" pitchFamily="34" charset="0"/>
              <a:cs typeface="Arial" panose="020B0604020202020204" pitchFamily="34" charset="0"/>
            </a:rPr>
            <a:t>to avoid a recurrence of these Tragic Events and save migrants lives</a:t>
          </a:r>
        </a:p>
      </dgm:t>
    </dgm:pt>
    <dgm:pt modelId="{8C7A9463-6F11-4804-A29C-B77BFE4A3A95}" type="parTrans" cxnId="{3D2FF213-578D-4543-BF2E-06DA6DEE2073}">
      <dgm:prSet/>
      <dgm:spPr/>
      <dgm:t>
        <a:bodyPr/>
        <a:lstStyle/>
        <a:p>
          <a:endParaRPr lang="en-US"/>
        </a:p>
      </dgm:t>
    </dgm:pt>
    <dgm:pt modelId="{F0A5C616-1138-4298-8202-9CD72AEDF9F0}" type="sibTrans" cxnId="{3D2FF213-578D-4543-BF2E-06DA6DEE2073}">
      <dgm:prSet/>
      <dgm:spPr/>
      <dgm:t>
        <a:bodyPr/>
        <a:lstStyle/>
        <a:p>
          <a:endParaRPr lang="en-US"/>
        </a:p>
      </dgm:t>
    </dgm:pt>
    <dgm:pt modelId="{7C98E9BC-EA23-49CD-B7C8-227E6335B424}" type="pres">
      <dgm:prSet presAssocID="{0A639981-EDFF-4336-839A-EFDBBBFD5A17}" presName="root" presStyleCnt="0">
        <dgm:presLayoutVars>
          <dgm:dir/>
          <dgm:resizeHandles val="exact"/>
        </dgm:presLayoutVars>
      </dgm:prSet>
      <dgm:spPr/>
    </dgm:pt>
    <dgm:pt modelId="{75A690B7-16E6-4EE5-A085-488CA964C9A1}" type="pres">
      <dgm:prSet presAssocID="{1D30E23B-7C23-4A27-B7D2-D9CA03398AF1}" presName="compNode" presStyleCnt="0"/>
      <dgm:spPr/>
    </dgm:pt>
    <dgm:pt modelId="{205BAA51-3A2C-4428-A30E-AE39A95BEA4E}" type="pres">
      <dgm:prSet presAssocID="{1D30E23B-7C23-4A27-B7D2-D9CA03398AF1}" presName="iconBgRect" presStyleLbl="bgShp" presStyleIdx="0" presStyleCnt="3"/>
      <dgm:spPr/>
    </dgm:pt>
    <dgm:pt modelId="{F7D1EEA0-A688-4185-B4D7-CF6C472E7640}" type="pres">
      <dgm:prSet presAssocID="{1D30E23B-7C23-4A27-B7D2-D9CA03398AF1}" presName="iconRect" presStyleLbl="node1" presStyleIdx="0" presStyleCnt="3"/>
      <dgm:spPr>
        <a:blipFill>
          <a:blip xmlns:r="http://schemas.openxmlformats.org/officeDocument/2006/relationships" r:embed="rId1" cstate="print">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Asia"/>
        </a:ext>
      </dgm:extLst>
    </dgm:pt>
    <dgm:pt modelId="{71E87070-7B20-476F-A034-7A75F130639D}" type="pres">
      <dgm:prSet presAssocID="{1D30E23B-7C23-4A27-B7D2-D9CA03398AF1}" presName="spaceRect" presStyleCnt="0"/>
      <dgm:spPr/>
    </dgm:pt>
    <dgm:pt modelId="{367559B9-1E38-47FD-B968-1BA04A4F2ACF}" type="pres">
      <dgm:prSet presAssocID="{1D30E23B-7C23-4A27-B7D2-D9CA03398AF1}" presName="textRect" presStyleLbl="revTx" presStyleIdx="0" presStyleCnt="3">
        <dgm:presLayoutVars>
          <dgm:chMax val="1"/>
          <dgm:chPref val="1"/>
        </dgm:presLayoutVars>
      </dgm:prSet>
      <dgm:spPr/>
    </dgm:pt>
    <dgm:pt modelId="{E669C487-BDCF-44B4-9B2D-72FB7ECB9642}" type="pres">
      <dgm:prSet presAssocID="{10418B43-1CF3-4D69-96FC-DB0A455E039E}" presName="sibTrans" presStyleCnt="0"/>
      <dgm:spPr/>
    </dgm:pt>
    <dgm:pt modelId="{8A28BB30-FF6C-41AA-9052-04B90E6CDBE6}" type="pres">
      <dgm:prSet presAssocID="{EDD77502-691A-4D23-92F8-16144C3266A7}" presName="compNode" presStyleCnt="0"/>
      <dgm:spPr/>
    </dgm:pt>
    <dgm:pt modelId="{078FF370-439A-4157-964B-EC7A69019E1F}" type="pres">
      <dgm:prSet presAssocID="{EDD77502-691A-4D23-92F8-16144C3266A7}" presName="iconBgRect" presStyleLbl="bgShp" presStyleIdx="1" presStyleCnt="3"/>
      <dgm:spPr/>
    </dgm:pt>
    <dgm:pt modelId="{BCCEE33D-E82E-47B4-A774-B673563F8781}" type="pres">
      <dgm:prSet presAssocID="{EDD77502-691A-4D23-92F8-16144C3266A7}" presName="iconRect" presStyleLbl="node1" presStyleIdx="1" presStyleCnt="3"/>
      <dgm:spPr>
        <a:blipFill>
          <a:blip xmlns:r="http://schemas.openxmlformats.org/officeDocument/2006/relationships"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Light Bulb and Gear"/>
        </a:ext>
      </dgm:extLst>
    </dgm:pt>
    <dgm:pt modelId="{C930B6FE-6AAD-4945-B21B-A4A6AAA26AEC}" type="pres">
      <dgm:prSet presAssocID="{EDD77502-691A-4D23-92F8-16144C3266A7}" presName="spaceRect" presStyleCnt="0"/>
      <dgm:spPr/>
    </dgm:pt>
    <dgm:pt modelId="{FE46DFC4-E67E-42FD-8D45-5D257F5B0285}" type="pres">
      <dgm:prSet presAssocID="{EDD77502-691A-4D23-92F8-16144C3266A7}" presName="textRect" presStyleLbl="revTx" presStyleIdx="1" presStyleCnt="3">
        <dgm:presLayoutVars>
          <dgm:chMax val="1"/>
          <dgm:chPref val="1"/>
        </dgm:presLayoutVars>
      </dgm:prSet>
      <dgm:spPr/>
    </dgm:pt>
    <dgm:pt modelId="{369BA71F-48CC-4A86-9BA6-235F1BAEBA01}" type="pres">
      <dgm:prSet presAssocID="{A98A0B13-993B-4000-ADCE-496A64324A6E}" presName="sibTrans" presStyleCnt="0"/>
      <dgm:spPr/>
    </dgm:pt>
    <dgm:pt modelId="{75134F5E-E95E-43F7-98DB-9CD9D2FC4236}" type="pres">
      <dgm:prSet presAssocID="{1CC8D9B6-9CAE-48A0-8FC8-8F9E5C9898E9}" presName="compNode" presStyleCnt="0"/>
      <dgm:spPr/>
    </dgm:pt>
    <dgm:pt modelId="{43754349-36A0-412C-BA76-9BEC95978AAA}" type="pres">
      <dgm:prSet presAssocID="{1CC8D9B6-9CAE-48A0-8FC8-8F9E5C9898E9}" presName="iconBgRect" presStyleLbl="bgShp" presStyleIdx="2" presStyleCnt="3"/>
      <dgm:spPr/>
    </dgm:pt>
    <dgm:pt modelId="{0A492EF0-1F08-4F63-9037-6B73E2679987}" type="pres">
      <dgm:prSet presAssocID="{1CC8D9B6-9CAE-48A0-8FC8-8F9E5C9898E9}" presName="iconRect" presStyleLbl="node1" presStyleIdx="2" presStyleCnt="3"/>
      <dgm:spPr>
        <a:blipFill>
          <a:blip xmlns:r="http://schemas.openxmlformats.org/officeDocument/2006/relationships"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Skeleton"/>
        </a:ext>
      </dgm:extLst>
    </dgm:pt>
    <dgm:pt modelId="{2909B3E4-FEB6-4223-A834-AEE81F426970}" type="pres">
      <dgm:prSet presAssocID="{1CC8D9B6-9CAE-48A0-8FC8-8F9E5C9898E9}" presName="spaceRect" presStyleCnt="0"/>
      <dgm:spPr/>
    </dgm:pt>
    <dgm:pt modelId="{8FA067EF-3D3C-4A2F-92E2-D33D603CF00E}" type="pres">
      <dgm:prSet presAssocID="{1CC8D9B6-9CAE-48A0-8FC8-8F9E5C9898E9}" presName="textRect" presStyleLbl="revTx" presStyleIdx="2" presStyleCnt="3">
        <dgm:presLayoutVars>
          <dgm:chMax val="1"/>
          <dgm:chPref val="1"/>
        </dgm:presLayoutVars>
      </dgm:prSet>
      <dgm:spPr/>
    </dgm:pt>
  </dgm:ptLst>
  <dgm:cxnLst>
    <dgm:cxn modelId="{3D2FF213-578D-4543-BF2E-06DA6DEE2073}" srcId="{0A639981-EDFF-4336-839A-EFDBBBFD5A17}" destId="{1CC8D9B6-9CAE-48A0-8FC8-8F9E5C9898E9}" srcOrd="2" destOrd="0" parTransId="{8C7A9463-6F11-4804-A29C-B77BFE4A3A95}" sibTransId="{F0A5C616-1138-4298-8202-9CD72AEDF9F0}"/>
    <dgm:cxn modelId="{E861FA1B-8A4C-42D9-B713-165F1208C205}" type="presOf" srcId="{EDD77502-691A-4D23-92F8-16144C3266A7}" destId="{FE46DFC4-E67E-42FD-8D45-5D257F5B0285}" srcOrd="0" destOrd="0" presId="urn:microsoft.com/office/officeart/2018/5/layout/IconCircleLabelList"/>
    <dgm:cxn modelId="{29E70D30-CD18-4671-A817-B21709027251}" type="presOf" srcId="{0A639981-EDFF-4336-839A-EFDBBBFD5A17}" destId="{7C98E9BC-EA23-49CD-B7C8-227E6335B424}" srcOrd="0" destOrd="0" presId="urn:microsoft.com/office/officeart/2018/5/layout/IconCircleLabelList"/>
    <dgm:cxn modelId="{B2350364-BCAC-444C-8E78-ED34BCCC3380}" srcId="{0A639981-EDFF-4336-839A-EFDBBBFD5A17}" destId="{1D30E23B-7C23-4A27-B7D2-D9CA03398AF1}" srcOrd="0" destOrd="0" parTransId="{4EDB578E-7C79-421F-A78C-13E81DFCD0F2}" sibTransId="{10418B43-1CF3-4D69-96FC-DB0A455E039E}"/>
    <dgm:cxn modelId="{877D5E7F-DFEA-4C3E-8D09-180CF0130022}" type="presOf" srcId="{1CC8D9B6-9CAE-48A0-8FC8-8F9E5C9898E9}" destId="{8FA067EF-3D3C-4A2F-92E2-D33D603CF00E}" srcOrd="0" destOrd="0" presId="urn:microsoft.com/office/officeart/2018/5/layout/IconCircleLabelList"/>
    <dgm:cxn modelId="{7B0162DA-55E9-4E8B-A97E-5B46FA62B35D}" type="presOf" srcId="{1D30E23B-7C23-4A27-B7D2-D9CA03398AF1}" destId="{367559B9-1E38-47FD-B968-1BA04A4F2ACF}" srcOrd="0" destOrd="0" presId="urn:microsoft.com/office/officeart/2018/5/layout/IconCircleLabelList"/>
    <dgm:cxn modelId="{0DFD42F1-4DF8-4A44-8A33-6F8EDA42C7A2}" srcId="{0A639981-EDFF-4336-839A-EFDBBBFD5A17}" destId="{EDD77502-691A-4D23-92F8-16144C3266A7}" srcOrd="1" destOrd="0" parTransId="{057AB0C2-EC1C-455E-BAF0-3E4906D40A99}" sibTransId="{A98A0B13-993B-4000-ADCE-496A64324A6E}"/>
    <dgm:cxn modelId="{16ED4D89-77E1-4022-A083-A1595038F526}" type="presParOf" srcId="{7C98E9BC-EA23-49CD-B7C8-227E6335B424}" destId="{75A690B7-16E6-4EE5-A085-488CA964C9A1}" srcOrd="0" destOrd="0" presId="urn:microsoft.com/office/officeart/2018/5/layout/IconCircleLabelList"/>
    <dgm:cxn modelId="{00CB6BE4-0F48-4C83-A049-AAF38148BDCD}" type="presParOf" srcId="{75A690B7-16E6-4EE5-A085-488CA964C9A1}" destId="{205BAA51-3A2C-4428-A30E-AE39A95BEA4E}" srcOrd="0" destOrd="0" presId="urn:microsoft.com/office/officeart/2018/5/layout/IconCircleLabelList"/>
    <dgm:cxn modelId="{5D7DBC58-A7E2-4716-ABA9-E805FC3A4A8D}" type="presParOf" srcId="{75A690B7-16E6-4EE5-A085-488CA964C9A1}" destId="{F7D1EEA0-A688-4185-B4D7-CF6C472E7640}" srcOrd="1" destOrd="0" presId="urn:microsoft.com/office/officeart/2018/5/layout/IconCircleLabelList"/>
    <dgm:cxn modelId="{9154BF5D-8DC7-44FA-8D3F-72EECA72A53B}" type="presParOf" srcId="{75A690B7-16E6-4EE5-A085-488CA964C9A1}" destId="{71E87070-7B20-476F-A034-7A75F130639D}" srcOrd="2" destOrd="0" presId="urn:microsoft.com/office/officeart/2018/5/layout/IconCircleLabelList"/>
    <dgm:cxn modelId="{BD407397-C1D2-4E11-9656-A4AD6060B9B8}" type="presParOf" srcId="{75A690B7-16E6-4EE5-A085-488CA964C9A1}" destId="{367559B9-1E38-47FD-B968-1BA04A4F2ACF}" srcOrd="3" destOrd="0" presId="urn:microsoft.com/office/officeart/2018/5/layout/IconCircleLabelList"/>
    <dgm:cxn modelId="{35FE646B-4636-432A-B404-1029548F99F0}" type="presParOf" srcId="{7C98E9BC-EA23-49CD-B7C8-227E6335B424}" destId="{E669C487-BDCF-44B4-9B2D-72FB7ECB9642}" srcOrd="1" destOrd="0" presId="urn:microsoft.com/office/officeart/2018/5/layout/IconCircleLabelList"/>
    <dgm:cxn modelId="{1D07B8E5-2087-4951-AC15-31621D590E08}" type="presParOf" srcId="{7C98E9BC-EA23-49CD-B7C8-227E6335B424}" destId="{8A28BB30-FF6C-41AA-9052-04B90E6CDBE6}" srcOrd="2" destOrd="0" presId="urn:microsoft.com/office/officeart/2018/5/layout/IconCircleLabelList"/>
    <dgm:cxn modelId="{B6FA9D5B-A594-41D7-AB01-52A98E4CC95F}" type="presParOf" srcId="{8A28BB30-FF6C-41AA-9052-04B90E6CDBE6}" destId="{078FF370-439A-4157-964B-EC7A69019E1F}" srcOrd="0" destOrd="0" presId="urn:microsoft.com/office/officeart/2018/5/layout/IconCircleLabelList"/>
    <dgm:cxn modelId="{985D6621-1D6C-4C01-AA91-0CF0F856460E}" type="presParOf" srcId="{8A28BB30-FF6C-41AA-9052-04B90E6CDBE6}" destId="{BCCEE33D-E82E-47B4-A774-B673563F8781}" srcOrd="1" destOrd="0" presId="urn:microsoft.com/office/officeart/2018/5/layout/IconCircleLabelList"/>
    <dgm:cxn modelId="{6F3B64DF-A7B0-4D67-B0E1-FC229BEAA122}" type="presParOf" srcId="{8A28BB30-FF6C-41AA-9052-04B90E6CDBE6}" destId="{C930B6FE-6AAD-4945-B21B-A4A6AAA26AEC}" srcOrd="2" destOrd="0" presId="urn:microsoft.com/office/officeart/2018/5/layout/IconCircleLabelList"/>
    <dgm:cxn modelId="{5747BCA2-C2F2-48BF-9C26-AA7C0A4B4EC4}" type="presParOf" srcId="{8A28BB30-FF6C-41AA-9052-04B90E6CDBE6}" destId="{FE46DFC4-E67E-42FD-8D45-5D257F5B0285}" srcOrd="3" destOrd="0" presId="urn:microsoft.com/office/officeart/2018/5/layout/IconCircleLabelList"/>
    <dgm:cxn modelId="{F918FAA5-4BB6-4F18-B231-AD2F01628A5C}" type="presParOf" srcId="{7C98E9BC-EA23-49CD-B7C8-227E6335B424}" destId="{369BA71F-48CC-4A86-9BA6-235F1BAEBA01}" srcOrd="3" destOrd="0" presId="urn:microsoft.com/office/officeart/2018/5/layout/IconCircleLabelList"/>
    <dgm:cxn modelId="{B139ED54-0C99-441C-AB2C-D4978E1F4D19}" type="presParOf" srcId="{7C98E9BC-EA23-49CD-B7C8-227E6335B424}" destId="{75134F5E-E95E-43F7-98DB-9CD9D2FC4236}" srcOrd="4" destOrd="0" presId="urn:microsoft.com/office/officeart/2018/5/layout/IconCircleLabelList"/>
    <dgm:cxn modelId="{173E4B98-8433-475B-B2A7-751AC8CC5BDC}" type="presParOf" srcId="{75134F5E-E95E-43F7-98DB-9CD9D2FC4236}" destId="{43754349-36A0-412C-BA76-9BEC95978AAA}" srcOrd="0" destOrd="0" presId="urn:microsoft.com/office/officeart/2018/5/layout/IconCircleLabelList"/>
    <dgm:cxn modelId="{E4ED96D8-9B5B-42D8-AAAC-45CFF5451485}" type="presParOf" srcId="{75134F5E-E95E-43F7-98DB-9CD9D2FC4236}" destId="{0A492EF0-1F08-4F63-9037-6B73E2679987}" srcOrd="1" destOrd="0" presId="urn:microsoft.com/office/officeart/2018/5/layout/IconCircleLabelList"/>
    <dgm:cxn modelId="{DDCC1CA3-04E9-4B96-A61F-4EC3DAF3814B}" type="presParOf" srcId="{75134F5E-E95E-43F7-98DB-9CD9D2FC4236}" destId="{2909B3E4-FEB6-4223-A834-AEE81F426970}" srcOrd="2" destOrd="0" presId="urn:microsoft.com/office/officeart/2018/5/layout/IconCircleLabelList"/>
    <dgm:cxn modelId="{F9120CB7-1FCE-4DC7-B310-4E02AF185038}" type="presParOf" srcId="{75134F5E-E95E-43F7-98DB-9CD9D2FC4236}" destId="{8FA067EF-3D3C-4A2F-92E2-D33D603CF00E}" srcOrd="3" destOrd="0" presId="urn:microsoft.com/office/officeart/2018/5/layout/IconCircleLabel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05BAA51-3A2C-4428-A30E-AE39A95BEA4E}">
      <dsp:nvSpPr>
        <dsp:cNvPr id="0" name=""/>
        <dsp:cNvSpPr/>
      </dsp:nvSpPr>
      <dsp:spPr>
        <a:xfrm>
          <a:off x="439479" y="1128014"/>
          <a:ext cx="1166625" cy="1166625"/>
        </a:xfrm>
        <a:prstGeom prst="ellipse">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F7D1EEA0-A688-4185-B4D7-CF6C472E7640}">
      <dsp:nvSpPr>
        <dsp:cNvPr id="0" name=""/>
        <dsp:cNvSpPr/>
      </dsp:nvSpPr>
      <dsp:spPr>
        <a:xfrm>
          <a:off x="688104" y="1376639"/>
          <a:ext cx="669375" cy="669375"/>
        </a:xfrm>
        <a:prstGeom prst="rect">
          <a:avLst/>
        </a:prstGeom>
        <a:blipFill>
          <a:blip xmlns:r="http://schemas.openxmlformats.org/officeDocument/2006/relationships" r:embed="rId1" cstate="print">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dsp:spPr>
      <dsp:style>
        <a:lnRef idx="0">
          <a:scrgbClr r="0" g="0" b="0"/>
        </a:lnRef>
        <a:fillRef idx="3">
          <a:scrgbClr r="0" g="0" b="0"/>
        </a:fillRef>
        <a:effectRef idx="3">
          <a:scrgbClr r="0" g="0" b="0"/>
        </a:effectRef>
        <a:fontRef idx="minor">
          <a:schemeClr val="lt1"/>
        </a:fontRef>
      </dsp:style>
    </dsp:sp>
    <dsp:sp modelId="{367559B9-1E38-47FD-B968-1BA04A4F2ACF}">
      <dsp:nvSpPr>
        <dsp:cNvPr id="0" name=""/>
        <dsp:cNvSpPr/>
      </dsp:nvSpPr>
      <dsp:spPr>
        <a:xfrm>
          <a:off x="66541" y="2658014"/>
          <a:ext cx="1912500" cy="877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defRPr cap="all"/>
          </a:pPr>
          <a:r>
            <a:rPr lang="en-US" sz="1200" kern="1200" dirty="0">
              <a:latin typeface="Arial" panose="020B0604020202020204" pitchFamily="34" charset="0"/>
              <a:cs typeface="Arial" panose="020B0604020202020204" pitchFamily="34" charset="0"/>
            </a:rPr>
            <a:t>To understand the Circumstances behind deaths &amp; Missing migrants’ cases</a:t>
          </a:r>
        </a:p>
      </dsp:txBody>
      <dsp:txXfrm>
        <a:off x="66541" y="2658014"/>
        <a:ext cx="1912500" cy="877500"/>
      </dsp:txXfrm>
    </dsp:sp>
    <dsp:sp modelId="{078FF370-439A-4157-964B-EC7A69019E1F}">
      <dsp:nvSpPr>
        <dsp:cNvPr id="0" name=""/>
        <dsp:cNvSpPr/>
      </dsp:nvSpPr>
      <dsp:spPr>
        <a:xfrm>
          <a:off x="2686666" y="1128014"/>
          <a:ext cx="1166625" cy="1166625"/>
        </a:xfrm>
        <a:prstGeom prst="ellipse">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BCCEE33D-E82E-47B4-A774-B673563F8781}">
      <dsp:nvSpPr>
        <dsp:cNvPr id="0" name=""/>
        <dsp:cNvSpPr/>
      </dsp:nvSpPr>
      <dsp:spPr>
        <a:xfrm>
          <a:off x="2935291" y="1376639"/>
          <a:ext cx="669375" cy="669375"/>
        </a:xfrm>
        <a:prstGeom prst="rect">
          <a:avLst/>
        </a:prstGeom>
        <a:blipFill>
          <a:blip xmlns:r="http://schemas.openxmlformats.org/officeDocument/2006/relationships"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dsp:spPr>
      <dsp:style>
        <a:lnRef idx="0">
          <a:scrgbClr r="0" g="0" b="0"/>
        </a:lnRef>
        <a:fillRef idx="3">
          <a:scrgbClr r="0" g="0" b="0"/>
        </a:fillRef>
        <a:effectRef idx="3">
          <a:scrgbClr r="0" g="0" b="0"/>
        </a:effectRef>
        <a:fontRef idx="minor">
          <a:schemeClr val="lt1"/>
        </a:fontRef>
      </dsp:style>
    </dsp:sp>
    <dsp:sp modelId="{FE46DFC4-E67E-42FD-8D45-5D257F5B0285}">
      <dsp:nvSpPr>
        <dsp:cNvPr id="0" name=""/>
        <dsp:cNvSpPr/>
      </dsp:nvSpPr>
      <dsp:spPr>
        <a:xfrm>
          <a:off x="2313729" y="2658014"/>
          <a:ext cx="1912500" cy="877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defRPr cap="all"/>
          </a:pPr>
          <a:r>
            <a:rPr lang="en-US" sz="1200" kern="1200" dirty="0">
              <a:latin typeface="Arial" panose="020B0604020202020204" pitchFamily="34" charset="0"/>
              <a:cs typeface="Arial" panose="020B0604020202020204" pitchFamily="34" charset="0"/>
            </a:rPr>
            <a:t>To analyze &amp; predict future incidents to Understand overall patterns in the data</a:t>
          </a:r>
        </a:p>
      </dsp:txBody>
      <dsp:txXfrm>
        <a:off x="2313729" y="2658014"/>
        <a:ext cx="1912500" cy="877500"/>
      </dsp:txXfrm>
    </dsp:sp>
    <dsp:sp modelId="{43754349-36A0-412C-BA76-9BEC95978AAA}">
      <dsp:nvSpPr>
        <dsp:cNvPr id="0" name=""/>
        <dsp:cNvSpPr/>
      </dsp:nvSpPr>
      <dsp:spPr>
        <a:xfrm>
          <a:off x="4933854" y="1128014"/>
          <a:ext cx="1166625" cy="1166625"/>
        </a:xfrm>
        <a:prstGeom prst="ellipse">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0A492EF0-1F08-4F63-9037-6B73E2679987}">
      <dsp:nvSpPr>
        <dsp:cNvPr id="0" name=""/>
        <dsp:cNvSpPr/>
      </dsp:nvSpPr>
      <dsp:spPr>
        <a:xfrm>
          <a:off x="5182479" y="1376639"/>
          <a:ext cx="669375" cy="669375"/>
        </a:xfrm>
        <a:prstGeom prst="rect">
          <a:avLst/>
        </a:prstGeom>
        <a:blipFill>
          <a:blip xmlns:r="http://schemas.openxmlformats.org/officeDocument/2006/relationships"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dsp:spPr>
      <dsp:style>
        <a:lnRef idx="0">
          <a:scrgbClr r="0" g="0" b="0"/>
        </a:lnRef>
        <a:fillRef idx="3">
          <a:scrgbClr r="0" g="0" b="0"/>
        </a:fillRef>
        <a:effectRef idx="3">
          <a:scrgbClr r="0" g="0" b="0"/>
        </a:effectRef>
        <a:fontRef idx="minor">
          <a:schemeClr val="lt1"/>
        </a:fontRef>
      </dsp:style>
    </dsp:sp>
    <dsp:sp modelId="{8FA067EF-3D3C-4A2F-92E2-D33D603CF00E}">
      <dsp:nvSpPr>
        <dsp:cNvPr id="0" name=""/>
        <dsp:cNvSpPr/>
      </dsp:nvSpPr>
      <dsp:spPr>
        <a:xfrm>
          <a:off x="4560916" y="2658014"/>
          <a:ext cx="1912500" cy="877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defRPr cap="all"/>
          </a:pPr>
          <a:r>
            <a:rPr lang="en-US" sz="1200" kern="1200" dirty="0">
              <a:latin typeface="Arial" panose="020B0604020202020204" pitchFamily="34" charset="0"/>
              <a:cs typeface="Arial" panose="020B0604020202020204" pitchFamily="34" charset="0"/>
            </a:rPr>
            <a:t>to avoid a recurrence of these Tragic Events and save migrants lives</a:t>
          </a:r>
        </a:p>
      </dsp:txBody>
      <dsp:txXfrm>
        <a:off x="4560916" y="2658014"/>
        <a:ext cx="1912500" cy="877500"/>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28403" y="945913"/>
            <a:ext cx="8637073" cy="2618554"/>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1128404" y="3564467"/>
            <a:ext cx="8637072" cy="1071095"/>
          </a:xfrm>
        </p:spPr>
        <p:txBody>
          <a:bodyPr tIns="91440" bIns="91440">
            <a:normAutofit/>
          </a:bodyPr>
          <a:lstStyle>
            <a:lvl1pPr marL="0" indent="0" algn="l">
              <a:buNone/>
              <a:defRPr sz="1800" b="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DECAD0C-198D-4765-BD33-B991C6AF9CB1}" type="datetimeFigureOut">
              <a:rPr lang="en-US" smtClean="0"/>
              <a:t>12/7/2022</a:t>
            </a:fld>
            <a:endParaRPr lang="en-US"/>
          </a:p>
        </p:txBody>
      </p:sp>
      <p:sp>
        <p:nvSpPr>
          <p:cNvPr id="5" name="Footer Placeholder 4"/>
          <p:cNvSpPr>
            <a:spLocks noGrp="1"/>
          </p:cNvSpPr>
          <p:nvPr>
            <p:ph type="ftr" sz="quarter" idx="11"/>
          </p:nvPr>
        </p:nvSpPr>
        <p:spPr>
          <a:xfrm>
            <a:off x="1127124" y="329307"/>
            <a:ext cx="5943668" cy="309201"/>
          </a:xfrm>
        </p:spPr>
        <p:txBody>
          <a:bodyPr/>
          <a:lstStyle/>
          <a:p>
            <a:endParaRPr lang="en-US"/>
          </a:p>
        </p:txBody>
      </p:sp>
      <p:sp>
        <p:nvSpPr>
          <p:cNvPr id="6" name="Slide Number Placeholder 5"/>
          <p:cNvSpPr>
            <a:spLocks noGrp="1"/>
          </p:cNvSpPr>
          <p:nvPr>
            <p:ph type="sldNum" sz="quarter" idx="12"/>
          </p:nvPr>
        </p:nvSpPr>
        <p:spPr>
          <a:xfrm>
            <a:off x="9924392" y="134930"/>
            <a:ext cx="811019" cy="503578"/>
          </a:xfrm>
        </p:spPr>
        <p:txBody>
          <a:bodyPr/>
          <a:lstStyle/>
          <a:p>
            <a:fld id="{F5954944-003E-4B87-9B72-24DB06735BEC}" type="slidenum">
              <a:rPr lang="en-US" smtClean="0"/>
              <a:t>‹#›</a:t>
            </a:fld>
            <a:endParaRPr lang="en-US"/>
          </a:p>
        </p:txBody>
      </p:sp>
      <p:pic>
        <p:nvPicPr>
          <p:cNvPr id="16" name="Picture 15"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r="15828" b="36435"/>
          <a:stretch/>
        </p:blipFill>
        <p:spPr>
          <a:xfrm>
            <a:off x="1125460" y="643464"/>
            <a:ext cx="9610344" cy="155448"/>
          </a:xfrm>
          <a:prstGeom prst="rect">
            <a:avLst/>
          </a:prstGeom>
          <a:noFill/>
          <a:ln>
            <a:noFill/>
          </a:ln>
        </p:spPr>
      </p:pic>
    </p:spTree>
    <p:extLst>
      <p:ext uri="{BB962C8B-B14F-4D97-AF65-F5344CB8AC3E}">
        <p14:creationId xmlns:p14="http://schemas.microsoft.com/office/powerpoint/2010/main" val="39953204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DECAD0C-198D-4765-BD33-B991C6AF9CB1}" type="datetimeFigureOut">
              <a:rPr lang="en-US" smtClean="0"/>
              <a:t>12/7/2022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5954944-003E-4B87-9B72-24DB06735BEC}" type="slidenum">
              <a:rPr lang="en-US" smtClean="0"/>
              <a:t>‹#›</a:t>
            </a:fld>
            <a:endParaRPr lang="en-US"/>
          </a:p>
        </p:txBody>
      </p:sp>
      <p:pic>
        <p:nvPicPr>
          <p:cNvPr id="15" name="Picture 14"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r="15828" b="36435"/>
          <a:stretch/>
        </p:blipFill>
        <p:spPr>
          <a:xfrm>
            <a:off x="1125460" y="643464"/>
            <a:ext cx="9610344" cy="155448"/>
          </a:xfrm>
          <a:prstGeom prst="rect">
            <a:avLst/>
          </a:prstGeom>
          <a:noFill/>
          <a:ln>
            <a:noFill/>
          </a:ln>
        </p:spPr>
      </p:pic>
    </p:spTree>
    <p:extLst>
      <p:ext uri="{BB962C8B-B14F-4D97-AF65-F5344CB8AC3E}">
        <p14:creationId xmlns:p14="http://schemas.microsoft.com/office/powerpoint/2010/main" val="1767353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24709"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130270"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DECAD0C-198D-4765-BD33-B991C6AF9CB1}" type="datetimeFigureOut">
              <a:rPr lang="en-US" smtClean="0"/>
              <a:t>12/7/2022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5954944-003E-4B87-9B72-24DB06735BEC}" type="slidenum">
              <a:rPr lang="en-US" smtClean="0"/>
              <a:t>‹#›</a:t>
            </a:fld>
            <a:endParaRPr lang="en-US"/>
          </a:p>
        </p:txBody>
      </p:sp>
      <p:pic>
        <p:nvPicPr>
          <p:cNvPr id="17" name="Picture 16"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r="59215" b="36435"/>
          <a:stretch/>
        </p:blipFill>
        <p:spPr>
          <a:xfrm rot="5400000">
            <a:off x="8642279" y="3046916"/>
            <a:ext cx="4663440" cy="155448"/>
          </a:xfrm>
          <a:prstGeom prst="rect">
            <a:avLst/>
          </a:prstGeom>
          <a:noFill/>
          <a:ln>
            <a:noFill/>
          </a:ln>
        </p:spPr>
      </p:pic>
    </p:spTree>
    <p:extLst>
      <p:ext uri="{BB962C8B-B14F-4D97-AF65-F5344CB8AC3E}">
        <p14:creationId xmlns:p14="http://schemas.microsoft.com/office/powerpoint/2010/main" val="23134444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sz="1200"/>
            </a:lvl1pPr>
          </a:lstStyle>
          <a:p>
            <a:fld id="{9DECAD0C-198D-4765-BD33-B991C6AF9CB1}" type="datetimeFigureOut">
              <a:rPr lang="en-US" smtClean="0"/>
              <a:t>12/7/2022</a:t>
            </a:fld>
            <a:endParaRPr lang="en-US"/>
          </a:p>
        </p:txBody>
      </p:sp>
      <p:sp>
        <p:nvSpPr>
          <p:cNvPr id="5" name="Footer Placeholder 4"/>
          <p:cNvSpPr>
            <a:spLocks noGrp="1"/>
          </p:cNvSpPr>
          <p:nvPr>
            <p:ph type="ftr" sz="quarter" idx="11"/>
          </p:nvPr>
        </p:nvSpPr>
        <p:spPr/>
        <p:txBody>
          <a:bodyPr/>
          <a:lstStyle>
            <a:lvl1pPr>
              <a:defRPr sz="1200"/>
            </a:lvl1pPr>
          </a:lstStyle>
          <a:p>
            <a:endParaRPr lang="en-US"/>
          </a:p>
        </p:txBody>
      </p:sp>
      <p:sp>
        <p:nvSpPr>
          <p:cNvPr id="6" name="Slide Number Placeholder 5"/>
          <p:cNvSpPr>
            <a:spLocks noGrp="1"/>
          </p:cNvSpPr>
          <p:nvPr>
            <p:ph type="sldNum" sz="quarter" idx="12"/>
          </p:nvPr>
        </p:nvSpPr>
        <p:spPr/>
        <p:txBody>
          <a:bodyPr/>
          <a:lstStyle/>
          <a:p>
            <a:fld id="{F5954944-003E-4B87-9B72-24DB06735BEC}" type="slidenum">
              <a:rPr lang="en-US" smtClean="0"/>
              <a:t>‹#›</a:t>
            </a:fld>
            <a:endParaRPr lang="en-US"/>
          </a:p>
        </p:txBody>
      </p:sp>
      <p:pic>
        <p:nvPicPr>
          <p:cNvPr id="24" name="Picture 23"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r="15828" b="36435"/>
          <a:stretch/>
        </p:blipFill>
        <p:spPr>
          <a:xfrm>
            <a:off x="1125460" y="643464"/>
            <a:ext cx="9610344" cy="155448"/>
          </a:xfrm>
          <a:prstGeom prst="rect">
            <a:avLst/>
          </a:prstGeom>
          <a:noFill/>
          <a:ln>
            <a:noFill/>
          </a:ln>
        </p:spPr>
      </p:pic>
    </p:spTree>
    <p:extLst>
      <p:ext uri="{BB962C8B-B14F-4D97-AF65-F5344CB8AC3E}">
        <p14:creationId xmlns:p14="http://schemas.microsoft.com/office/powerpoint/2010/main" val="20271141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29167" y="1756129"/>
            <a:ext cx="8619060" cy="2050065"/>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hasCustomPrompt="1"/>
          </p:nvPr>
        </p:nvSpPr>
        <p:spPr>
          <a:xfrm>
            <a:off x="1129166" y="3806195"/>
            <a:ext cx="8619060"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9DECAD0C-198D-4765-BD33-B991C6AF9CB1}" type="datetimeFigureOut">
              <a:rPr lang="en-US" smtClean="0"/>
              <a:t>12/7/2022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5954944-003E-4B87-9B72-24DB06735BEC}" type="slidenum">
              <a:rPr lang="en-US" smtClean="0"/>
              <a:t>‹#›</a:t>
            </a:fld>
            <a:endParaRPr lang="en-US"/>
          </a:p>
        </p:txBody>
      </p:sp>
      <p:pic>
        <p:nvPicPr>
          <p:cNvPr id="16" name="Picture 15"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r="15828" b="36435"/>
          <a:stretch/>
        </p:blipFill>
        <p:spPr>
          <a:xfrm>
            <a:off x="1125460" y="643464"/>
            <a:ext cx="9610344" cy="155448"/>
          </a:xfrm>
          <a:prstGeom prst="rect">
            <a:avLst/>
          </a:prstGeom>
          <a:noFill/>
          <a:ln>
            <a:noFill/>
          </a:ln>
        </p:spPr>
      </p:pic>
    </p:spTree>
    <p:extLst>
      <p:ext uri="{BB962C8B-B14F-4D97-AF65-F5344CB8AC3E}">
        <p14:creationId xmlns:p14="http://schemas.microsoft.com/office/powerpoint/2010/main" val="36534599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131052" y="958037"/>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129166" y="2165621"/>
            <a:ext cx="4645152" cy="32938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095606" y="2171769"/>
            <a:ext cx="4645152" cy="32870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DECAD0C-198D-4765-BD33-B991C6AF9CB1}" type="datetimeFigureOut">
              <a:rPr lang="en-US" smtClean="0"/>
              <a:t>12/7/2022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5954944-003E-4B87-9B72-24DB06735BEC}" type="slidenum">
              <a:rPr lang="en-US" smtClean="0"/>
              <a:t>‹#›</a:t>
            </a:fld>
            <a:endParaRPr lang="en-US"/>
          </a:p>
        </p:txBody>
      </p:sp>
      <p:pic>
        <p:nvPicPr>
          <p:cNvPr id="16" name="Picture 15"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r="15828" b="36435"/>
          <a:stretch/>
        </p:blipFill>
        <p:spPr>
          <a:xfrm>
            <a:off x="1125460" y="643464"/>
            <a:ext cx="9610344" cy="155448"/>
          </a:xfrm>
          <a:prstGeom prst="rect">
            <a:avLst/>
          </a:prstGeom>
          <a:noFill/>
          <a:ln>
            <a:noFill/>
          </a:ln>
        </p:spPr>
      </p:pic>
    </p:spTree>
    <p:extLst>
      <p:ext uri="{BB962C8B-B14F-4D97-AF65-F5344CB8AC3E}">
        <p14:creationId xmlns:p14="http://schemas.microsoft.com/office/powerpoint/2010/main" val="27540417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29166" y="953336"/>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29166" y="2169727"/>
            <a:ext cx="4645152" cy="801943"/>
          </a:xfrm>
        </p:spPr>
        <p:txBody>
          <a:bodyPr anchor="b">
            <a:normAutofit/>
          </a:bodyPr>
          <a:lstStyle>
            <a:lvl1pPr marL="0" indent="0">
              <a:lnSpc>
                <a:spcPct val="100000"/>
              </a:lnSpc>
              <a:buNone/>
              <a:defRPr sz="2800" b="0" cap="none"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29166" y="2974448"/>
            <a:ext cx="4645152" cy="24938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4337" y="2173181"/>
            <a:ext cx="4645152" cy="802237"/>
          </a:xfrm>
        </p:spPr>
        <p:txBody>
          <a:bodyPr anchor="b">
            <a:normAutofit/>
          </a:bodyPr>
          <a:lstStyle>
            <a:lvl1pPr marL="0" indent="0">
              <a:lnSpc>
                <a:spcPct val="100000"/>
              </a:lnSpc>
              <a:buNone/>
              <a:defRPr sz="2800" b="0" cap="none"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094337" y="2971669"/>
            <a:ext cx="4645152" cy="2487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DECAD0C-198D-4765-BD33-B991C6AF9CB1}" type="datetimeFigureOut">
              <a:rPr lang="en-US" smtClean="0"/>
              <a:t>12/7/2022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5954944-003E-4B87-9B72-24DB06735BEC}" type="slidenum">
              <a:rPr lang="en-US" smtClean="0"/>
              <a:t>‹#›</a:t>
            </a:fld>
            <a:endParaRPr lang="en-US"/>
          </a:p>
        </p:txBody>
      </p:sp>
      <p:pic>
        <p:nvPicPr>
          <p:cNvPr id="18" name="Picture 17"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r="15828" b="36435"/>
          <a:stretch/>
        </p:blipFill>
        <p:spPr>
          <a:xfrm>
            <a:off x="1125460" y="643464"/>
            <a:ext cx="9610344" cy="155448"/>
          </a:xfrm>
          <a:prstGeom prst="rect">
            <a:avLst/>
          </a:prstGeom>
          <a:noFill/>
          <a:ln>
            <a:noFill/>
          </a:ln>
        </p:spPr>
      </p:pic>
    </p:spTree>
    <p:extLst>
      <p:ext uri="{BB962C8B-B14F-4D97-AF65-F5344CB8AC3E}">
        <p14:creationId xmlns:p14="http://schemas.microsoft.com/office/powerpoint/2010/main" val="31627244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DECAD0C-198D-4765-BD33-B991C6AF9CB1}" type="datetimeFigureOut">
              <a:rPr lang="en-US" smtClean="0"/>
              <a:t>12/7/2022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5954944-003E-4B87-9B72-24DB06735BEC}" type="slidenum">
              <a:rPr lang="en-US" smtClean="0"/>
              <a:t>‹#›</a:t>
            </a:fld>
            <a:endParaRPr lang="en-US"/>
          </a:p>
        </p:txBody>
      </p:sp>
      <p:pic>
        <p:nvPicPr>
          <p:cNvPr id="14" name="Picture 13"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r="15828" b="36435"/>
          <a:stretch/>
        </p:blipFill>
        <p:spPr>
          <a:xfrm>
            <a:off x="1125460" y="643464"/>
            <a:ext cx="9610344" cy="155448"/>
          </a:xfrm>
          <a:prstGeom prst="rect">
            <a:avLst/>
          </a:prstGeom>
          <a:noFill/>
          <a:ln>
            <a:noFill/>
          </a:ln>
        </p:spPr>
      </p:pic>
    </p:spTree>
    <p:extLst>
      <p:ext uri="{BB962C8B-B14F-4D97-AF65-F5344CB8AC3E}">
        <p14:creationId xmlns:p14="http://schemas.microsoft.com/office/powerpoint/2010/main" val="38520436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DECAD0C-198D-4765-BD33-B991C6AF9CB1}" type="datetimeFigureOut">
              <a:rPr lang="en-US" smtClean="0"/>
              <a:t>12/7/2022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5954944-003E-4B87-9B72-24DB06735BEC}" type="slidenum">
              <a:rPr lang="en-US" smtClean="0"/>
              <a:t>‹#›</a:t>
            </a:fld>
            <a:endParaRPr lang="en-US"/>
          </a:p>
        </p:txBody>
      </p:sp>
    </p:spTree>
    <p:extLst>
      <p:ext uri="{BB962C8B-B14F-4D97-AF65-F5344CB8AC3E}">
        <p14:creationId xmlns:p14="http://schemas.microsoft.com/office/powerpoint/2010/main" val="29896619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24291" y="952578"/>
            <a:ext cx="3275013" cy="2322176"/>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4723334" y="952578"/>
            <a:ext cx="6012470" cy="4505221"/>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24291" y="3274754"/>
            <a:ext cx="3275013" cy="2178918"/>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DECAD0C-198D-4765-BD33-B991C6AF9CB1}" type="datetimeFigureOut">
              <a:rPr lang="en-US" smtClean="0"/>
              <a:t>12/7/2022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5954944-003E-4B87-9B72-24DB06735BEC}" type="slidenum">
              <a:rPr lang="en-US" smtClean="0"/>
              <a:t>‹#›</a:t>
            </a:fld>
            <a:endParaRPr lang="en-US"/>
          </a:p>
        </p:txBody>
      </p:sp>
      <p:pic>
        <p:nvPicPr>
          <p:cNvPr id="16" name="Picture 15"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r="15828" b="36435"/>
          <a:stretch/>
        </p:blipFill>
        <p:spPr>
          <a:xfrm>
            <a:off x="1125460" y="643464"/>
            <a:ext cx="9610344" cy="155448"/>
          </a:xfrm>
          <a:prstGeom prst="rect">
            <a:avLst/>
          </a:prstGeom>
          <a:noFill/>
          <a:ln>
            <a:noFill/>
          </a:ln>
        </p:spPr>
      </p:pic>
    </p:spTree>
    <p:extLst>
      <p:ext uri="{BB962C8B-B14F-4D97-AF65-F5344CB8AC3E}">
        <p14:creationId xmlns:p14="http://schemas.microsoft.com/office/powerpoint/2010/main" val="15753483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a:xfrm>
              <a:off x="7477387" y="482170"/>
              <a:ext cx="4074533" cy="5149101"/>
            </a:xfrm>
            <a:prstGeom prst="rect">
              <a:avLst/>
            </a:prstGeom>
            <a:gradFill>
              <a:gsLst>
                <a:gs pos="0">
                  <a:schemeClr val="tx1">
                    <a:lumMod val="85000"/>
                    <a:lumOff val="15000"/>
                  </a:schemeClr>
                </a:gs>
                <a:gs pos="100000">
                  <a:schemeClr val="tx1">
                    <a:lumMod val="95000"/>
                    <a:lumOff val="5000"/>
                  </a:schemeClr>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14300" prst="artDeco"/>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129124" y="1129513"/>
            <a:ext cx="5854872" cy="1924208"/>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28247" y="3053721"/>
            <a:ext cx="5846486" cy="2096013"/>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125300" y="5469856"/>
            <a:ext cx="5849605" cy="320123"/>
          </a:xfrm>
        </p:spPr>
        <p:txBody>
          <a:bodyPr/>
          <a:lstStyle>
            <a:lvl1pPr algn="l">
              <a:defRPr/>
            </a:lvl1pPr>
          </a:lstStyle>
          <a:p>
            <a:fld id="{9DECAD0C-198D-4765-BD33-B991C6AF9CB1}" type="datetimeFigureOut">
              <a:rPr lang="en-US" smtClean="0"/>
              <a:t>12/7/2022</a:t>
            </a:fld>
            <a:endParaRPr lang="en-US"/>
          </a:p>
        </p:txBody>
      </p:sp>
      <p:sp>
        <p:nvSpPr>
          <p:cNvPr id="6" name="Footer Placeholder 5"/>
          <p:cNvSpPr>
            <a:spLocks noGrp="1"/>
          </p:cNvSpPr>
          <p:nvPr>
            <p:ph type="ftr" sz="quarter" idx="11"/>
          </p:nvPr>
        </p:nvSpPr>
        <p:spPr>
          <a:xfrm>
            <a:off x="1125300" y="318640"/>
            <a:ext cx="4877818" cy="320931"/>
          </a:xfrm>
        </p:spPr>
        <p:txBody>
          <a:bodyPr/>
          <a:lstStyle/>
          <a:p>
            <a:endParaRPr lang="en-US"/>
          </a:p>
        </p:txBody>
      </p:sp>
      <p:sp>
        <p:nvSpPr>
          <p:cNvPr id="7" name="Slide Number Placeholder 6"/>
          <p:cNvSpPr>
            <a:spLocks noGrp="1"/>
          </p:cNvSpPr>
          <p:nvPr>
            <p:ph type="sldNum" sz="quarter" idx="12"/>
          </p:nvPr>
        </p:nvSpPr>
        <p:spPr>
          <a:xfrm>
            <a:off x="6176794" y="137408"/>
            <a:ext cx="811019" cy="503578"/>
          </a:xfrm>
        </p:spPr>
        <p:txBody>
          <a:bodyPr/>
          <a:lstStyle/>
          <a:p>
            <a:fld id="{F5954944-003E-4B87-9B72-24DB06735BEC}" type="slidenum">
              <a:rPr lang="en-US" smtClean="0"/>
              <a:t>‹#›</a:t>
            </a:fld>
            <a:endParaRPr lang="en-US"/>
          </a:p>
        </p:txBody>
      </p:sp>
      <p:pic>
        <p:nvPicPr>
          <p:cNvPr id="22" name="Picture 21"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6" t="474" r="48549" b="36564"/>
          <a:stretch/>
        </p:blipFill>
        <p:spPr>
          <a:xfrm>
            <a:off x="1125460" y="643464"/>
            <a:ext cx="5879592" cy="155448"/>
          </a:xfrm>
          <a:prstGeom prst="rect">
            <a:avLst/>
          </a:prstGeom>
          <a:noFill/>
          <a:ln>
            <a:noFill/>
          </a:ln>
        </p:spPr>
      </p:pic>
    </p:spTree>
    <p:extLst>
      <p:ext uri="{BB962C8B-B14F-4D97-AF65-F5344CB8AC3E}">
        <p14:creationId xmlns:p14="http://schemas.microsoft.com/office/powerpoint/2010/main" val="38502467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12" name="Picture 11"/>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a:xfrm>
            <a:off x="0" y="6119336"/>
            <a:ext cx="12192000" cy="742950"/>
          </a:xfrm>
          <a:prstGeom prst="rect">
            <a:avLst/>
          </a:prstGeom>
        </p:spPr>
      </p:pic>
      <p:sp>
        <p:nvSpPr>
          <p:cNvPr id="13" name="Rectangle 12"/>
          <p:cNvSpPr/>
          <p:nvPr/>
        </p:nvSpPr>
        <p:spPr>
          <a:xfrm>
            <a:off x="0" y="468769"/>
            <a:ext cx="12192000" cy="5647024"/>
          </a:xfrm>
          <a:prstGeom prst="rect">
            <a:avLst/>
          </a:prstGeom>
          <a:gradFill flip="none" rotWithShape="1">
            <a:gsLst>
              <a:gs pos="0">
                <a:schemeClr val="bg2">
                  <a:alpha val="0"/>
                  <a:lumMod val="100000"/>
                </a:schemeClr>
              </a:gs>
              <a:gs pos="100000">
                <a:schemeClr val="bg2">
                  <a:lumMod val="95000"/>
                  <a:lumOff val="5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4" name="Straight Connector 13"/>
          <p:cNvCxnSpPr/>
          <p:nvPr/>
        </p:nvCxnSpPr>
        <p:spPr>
          <a:xfrm>
            <a:off x="0" y="6121269"/>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
        <p:nvSpPr>
          <p:cNvPr id="2" name="Title Placeholder 1"/>
          <p:cNvSpPr>
            <a:spLocks noGrp="1"/>
          </p:cNvSpPr>
          <p:nvPr>
            <p:ph type="title"/>
          </p:nvPr>
        </p:nvSpPr>
        <p:spPr>
          <a:xfrm>
            <a:off x="1130270" y="953324"/>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130270" y="2171769"/>
            <a:ext cx="9603275" cy="329457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32830" y="330370"/>
            <a:ext cx="2515396"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9DECAD0C-198D-4765-BD33-B991C6AF9CB1}" type="datetimeFigureOut">
              <a:rPr lang="en-US" smtClean="0"/>
              <a:t>12/7/2022</a:t>
            </a:fld>
            <a:endParaRPr lang="en-US"/>
          </a:p>
        </p:txBody>
      </p:sp>
      <p:sp>
        <p:nvSpPr>
          <p:cNvPr id="5" name="Footer Placeholder 4"/>
          <p:cNvSpPr>
            <a:spLocks noGrp="1"/>
          </p:cNvSpPr>
          <p:nvPr>
            <p:ph type="ftr" sz="quarter" idx="3"/>
          </p:nvPr>
        </p:nvSpPr>
        <p:spPr>
          <a:xfrm>
            <a:off x="1130270"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9918076" y="137408"/>
            <a:ext cx="811019" cy="503578"/>
          </a:xfrm>
          <a:prstGeom prst="rect">
            <a:avLst/>
          </a:prstGeom>
        </p:spPr>
        <p:txBody>
          <a:bodyPr vert="horz" lIns="91440" tIns="45720" rIns="91440" bIns="45720" rtlCol="0" anchor="t"/>
          <a:lstStyle>
            <a:lvl1pPr algn="r">
              <a:defRPr sz="2800">
                <a:solidFill>
                  <a:schemeClr val="accent1"/>
                </a:solidFill>
              </a:defRPr>
            </a:lvl1pPr>
          </a:lstStyle>
          <a:p>
            <a:fld id="{F5954944-003E-4B87-9B72-24DB06735BEC}" type="slidenum">
              <a:rPr lang="en-US" smtClean="0"/>
              <a:t>‹#›</a:t>
            </a:fld>
            <a:endParaRPr lang="en-US"/>
          </a:p>
        </p:txBody>
      </p:sp>
    </p:spTree>
    <p:extLst>
      <p:ext uri="{BB962C8B-B14F-4D97-AF65-F5344CB8AC3E}">
        <p14:creationId xmlns:p14="http://schemas.microsoft.com/office/powerpoint/2010/main" val="1510890304"/>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p:txStyles>
    <p:titleStyle>
      <a:lvl1pPr algn="l" defTabSz="914400" rtl="0" eaLnBrk="1" latinLnBrk="0" hangingPunct="1">
        <a:lnSpc>
          <a:spcPct val="90000"/>
        </a:lnSpc>
        <a:spcBef>
          <a:spcPct val="0"/>
        </a:spcBef>
        <a:buNone/>
        <a:defRPr sz="3200" b="0" i="0" kern="1200" cap="none">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2.em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emf"/><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emf"/><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emf"/><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42.png"/><Relationship Id="rId3" Type="http://schemas.openxmlformats.org/officeDocument/2006/relationships/image" Target="../media/image32.png"/><Relationship Id="rId7" Type="http://schemas.openxmlformats.org/officeDocument/2006/relationships/image" Target="../media/image36.png"/><Relationship Id="rId12" Type="http://schemas.openxmlformats.org/officeDocument/2006/relationships/image" Target="../media/image41.png"/><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35.png"/><Relationship Id="rId11" Type="http://schemas.openxmlformats.org/officeDocument/2006/relationships/image" Target="../media/image40.png"/><Relationship Id="rId5" Type="http://schemas.openxmlformats.org/officeDocument/2006/relationships/image" Target="../media/image34.png"/><Relationship Id="rId10" Type="http://schemas.openxmlformats.org/officeDocument/2006/relationships/image" Target="../media/image39.png"/><Relationship Id="rId4" Type="http://schemas.openxmlformats.org/officeDocument/2006/relationships/image" Target="../media/image33.png"/><Relationship Id="rId9" Type="http://schemas.openxmlformats.org/officeDocument/2006/relationships/image" Target="../media/image38.png"/></Relationships>
</file>

<file path=ppt/slides/_rels/slide19.xml.rels><?xml version="1.0" encoding="UTF-8" standalone="yes"?>
<Relationships xmlns="http://schemas.openxmlformats.org/package/2006/relationships"><Relationship Id="rId8" Type="http://schemas.openxmlformats.org/officeDocument/2006/relationships/image" Target="../media/image49.png"/><Relationship Id="rId13" Type="http://schemas.openxmlformats.org/officeDocument/2006/relationships/image" Target="../media/image54.png"/><Relationship Id="rId3" Type="http://schemas.openxmlformats.org/officeDocument/2006/relationships/image" Target="../media/image44.png"/><Relationship Id="rId7" Type="http://schemas.openxmlformats.org/officeDocument/2006/relationships/image" Target="../media/image48.png"/><Relationship Id="rId12" Type="http://schemas.openxmlformats.org/officeDocument/2006/relationships/image" Target="../media/image53.png"/><Relationship Id="rId2"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image" Target="../media/image47.png"/><Relationship Id="rId11" Type="http://schemas.openxmlformats.org/officeDocument/2006/relationships/image" Target="../media/image52.png"/><Relationship Id="rId5" Type="http://schemas.openxmlformats.org/officeDocument/2006/relationships/image" Target="../media/image46.png"/><Relationship Id="rId10" Type="http://schemas.openxmlformats.org/officeDocument/2006/relationships/image" Target="../media/image51.png"/><Relationship Id="rId4" Type="http://schemas.openxmlformats.org/officeDocument/2006/relationships/image" Target="../media/image45.png"/><Relationship Id="rId9" Type="http://schemas.openxmlformats.org/officeDocument/2006/relationships/image" Target="../media/image50.png"/></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2.emf"/><Relationship Id="rId7" Type="http://schemas.openxmlformats.org/officeDocument/2006/relationships/diagramColors" Target="../diagrams/colors1.xml"/><Relationship Id="rId2" Type="http://schemas.openxmlformats.org/officeDocument/2006/relationships/image" Target="../media/image1.jpg"/><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2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2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2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2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2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2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g"/><Relationship Id="rId1" Type="http://schemas.openxmlformats.org/officeDocument/2006/relationships/slideLayout" Target="../slideLayouts/slideLayout2.xml"/><Relationship Id="rId5" Type="http://schemas.openxmlformats.org/officeDocument/2006/relationships/image" Target="../media/image62.png"/><Relationship Id="rId4" Type="http://schemas.openxmlformats.org/officeDocument/2006/relationships/image" Target="../media/image61.png"/></Relationships>
</file>

<file path=ppt/slides/_rels/slide2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g"/><Relationship Id="rId1" Type="http://schemas.openxmlformats.org/officeDocument/2006/relationships/slideLayout" Target="../slideLayouts/slideLayout2.xml"/><Relationship Id="rId5" Type="http://schemas.openxmlformats.org/officeDocument/2006/relationships/image" Target="../media/image64.png"/><Relationship Id="rId4" Type="http://schemas.openxmlformats.org/officeDocument/2006/relationships/image" Target="../media/image63.png"/></Relationships>
</file>

<file path=ppt/slides/_rels/slide2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g"/><Relationship Id="rId1" Type="http://schemas.openxmlformats.org/officeDocument/2006/relationships/slideLayout" Target="../slideLayouts/slideLayout2.xml"/><Relationship Id="rId5" Type="http://schemas.openxmlformats.org/officeDocument/2006/relationships/image" Target="../media/image66.png"/><Relationship Id="rId4" Type="http://schemas.openxmlformats.org/officeDocument/2006/relationships/image" Target="../media/image65.png"/></Relationships>
</file>

<file path=ppt/slides/_rels/slide29.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3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3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3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3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4" name="Rectangle 7">
            <a:extLst>
              <a:ext uri="{FF2B5EF4-FFF2-40B4-BE49-F238E27FC236}">
                <a16:creationId xmlns:a16="http://schemas.microsoft.com/office/drawing/2014/main" id="{1EE485E7-7D6D-4CB0-A3AD-261D97B2EF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9">
            <a:extLst>
              <a:ext uri="{FF2B5EF4-FFF2-40B4-BE49-F238E27FC236}">
                <a16:creationId xmlns:a16="http://schemas.microsoft.com/office/drawing/2014/main" id="{A55E3208-F0C4-4962-8946-065C94F896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
        <p:nvSpPr>
          <p:cNvPr id="2" name="Title 1">
            <a:extLst>
              <a:ext uri="{FF2B5EF4-FFF2-40B4-BE49-F238E27FC236}">
                <a16:creationId xmlns:a16="http://schemas.microsoft.com/office/drawing/2014/main" id="{8D58E3C2-C6AA-4724-8A8B-19D8D5457BF2}"/>
              </a:ext>
            </a:extLst>
          </p:cNvPr>
          <p:cNvSpPr>
            <a:spLocks noGrp="1"/>
          </p:cNvSpPr>
          <p:nvPr>
            <p:ph type="ctrTitle"/>
          </p:nvPr>
        </p:nvSpPr>
        <p:spPr>
          <a:xfrm>
            <a:off x="5190711" y="1027937"/>
            <a:ext cx="6033232" cy="3711894"/>
          </a:xfrm>
        </p:spPr>
        <p:txBody>
          <a:bodyPr vert="horz" lIns="91440" tIns="45720" rIns="91440" bIns="45720" rtlCol="0" anchor="ctr">
            <a:normAutofit/>
          </a:bodyPr>
          <a:lstStyle/>
          <a:p>
            <a:r>
              <a:rPr lang="en-US" sz="4800" b="1" dirty="0">
                <a:latin typeface="Arial" panose="020B0604020202020204" pitchFamily="34" charset="0"/>
                <a:cs typeface="Arial" panose="020B0604020202020204" pitchFamily="34" charset="0"/>
              </a:rPr>
              <a:t>Missing Migrants Machine Learning Project (2014-22)</a:t>
            </a:r>
          </a:p>
        </p:txBody>
      </p:sp>
      <p:sp>
        <p:nvSpPr>
          <p:cNvPr id="3" name="Subtitle 2">
            <a:extLst>
              <a:ext uri="{FF2B5EF4-FFF2-40B4-BE49-F238E27FC236}">
                <a16:creationId xmlns:a16="http://schemas.microsoft.com/office/drawing/2014/main" id="{BE7FEF77-A3E1-465A-BFA2-F478882F4DD0}"/>
              </a:ext>
            </a:extLst>
          </p:cNvPr>
          <p:cNvSpPr>
            <a:spLocks noGrp="1"/>
          </p:cNvSpPr>
          <p:nvPr>
            <p:ph type="subTitle" idx="1"/>
          </p:nvPr>
        </p:nvSpPr>
        <p:spPr>
          <a:xfrm>
            <a:off x="968057" y="1027937"/>
            <a:ext cx="3254900" cy="3711894"/>
          </a:xfrm>
        </p:spPr>
        <p:txBody>
          <a:bodyPr vert="horz" lIns="91440" tIns="45720" rIns="91440" bIns="45720" rtlCol="0" anchor="ctr">
            <a:normAutofit/>
          </a:bodyPr>
          <a:lstStyle/>
          <a:p>
            <a:pPr algn="r">
              <a:buFont typeface="Wingdings 3" charset="2"/>
              <a:buChar char=""/>
            </a:pPr>
            <a:endParaRPr lang="en-US" b="1" dirty="0">
              <a:latin typeface="Arial" panose="020B0604020202020204" pitchFamily="34" charset="0"/>
              <a:cs typeface="Arial" panose="020B0604020202020204" pitchFamily="34" charset="0"/>
            </a:endParaRPr>
          </a:p>
          <a:p>
            <a:pPr algn="r">
              <a:buFont typeface="Wingdings 3" charset="2"/>
              <a:buChar char=""/>
            </a:pPr>
            <a:endParaRPr lang="en-US" b="1" dirty="0">
              <a:latin typeface="Arial" panose="020B0604020202020204" pitchFamily="34" charset="0"/>
              <a:cs typeface="Arial" panose="020B0604020202020204" pitchFamily="34" charset="0"/>
            </a:endParaRPr>
          </a:p>
          <a:p>
            <a:pPr algn="r">
              <a:buFont typeface="Wingdings 3" charset="2"/>
              <a:buChar char=""/>
            </a:pPr>
            <a:r>
              <a:rPr lang="en-US" b="1" dirty="0">
                <a:latin typeface="Arial" panose="020B0604020202020204" pitchFamily="34" charset="0"/>
                <a:cs typeface="Arial" panose="020B0604020202020204" pitchFamily="34" charset="0"/>
              </a:rPr>
              <a:t>Raman Kadariya</a:t>
            </a:r>
          </a:p>
        </p:txBody>
      </p:sp>
      <p:pic>
        <p:nvPicPr>
          <p:cNvPr id="26" name="Picture 11">
            <a:extLst>
              <a:ext uri="{FF2B5EF4-FFF2-40B4-BE49-F238E27FC236}">
                <a16:creationId xmlns:a16="http://schemas.microsoft.com/office/drawing/2014/main" id="{953FCC19-6678-4944-A0C0-7ABC13CD6B5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23891" t="10889" r="45768" b="20966"/>
          <a:stretch/>
        </p:blipFill>
        <p:spPr>
          <a:xfrm rot="5400000">
            <a:off x="2918116" y="2806160"/>
            <a:ext cx="3459439" cy="155448"/>
          </a:xfrm>
          <a:prstGeom prst="rect">
            <a:avLst/>
          </a:prstGeom>
          <a:noFill/>
          <a:ln>
            <a:noFill/>
          </a:ln>
        </p:spPr>
      </p:pic>
      <p:cxnSp>
        <p:nvCxnSpPr>
          <p:cNvPr id="27" name="Straight Connector 13">
            <a:extLst>
              <a:ext uri="{FF2B5EF4-FFF2-40B4-BE49-F238E27FC236}">
                <a16:creationId xmlns:a16="http://schemas.microsoft.com/office/drawing/2014/main" id="{50B0CCD4-E9B0-43B2-806F-05EDF57A762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pic>
        <p:nvPicPr>
          <p:cNvPr id="28" name="Picture 15">
            <a:extLst>
              <a:ext uri="{FF2B5EF4-FFF2-40B4-BE49-F238E27FC236}">
                <a16:creationId xmlns:a16="http://schemas.microsoft.com/office/drawing/2014/main" id="{554CA044-7B23-4ACB-A3BC-3FE919549AF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a:xfrm>
            <a:off x="0" y="6130094"/>
            <a:ext cx="12192000" cy="742950"/>
          </a:xfrm>
          <a:prstGeom prst="rect">
            <a:avLst/>
          </a:prstGeom>
        </p:spPr>
      </p:pic>
    </p:spTree>
    <p:extLst>
      <p:ext uri="{BB962C8B-B14F-4D97-AF65-F5344CB8AC3E}">
        <p14:creationId xmlns:p14="http://schemas.microsoft.com/office/powerpoint/2010/main" val="543821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4000"/>
                <a:satMod val="80000"/>
                <a:lumMod val="106000"/>
              </a:schemeClr>
            </a:gs>
            <a:gs pos="100000">
              <a:schemeClr val="bg1">
                <a:shade val="80000"/>
                <a:lumMod val="108000"/>
              </a:schemeClr>
            </a:gs>
          </a:gsLst>
          <a:path path="circle">
            <a:fillToRect l="43000" r="43000" b="100000"/>
          </a:path>
        </a:gradFill>
        <a:effectLst/>
      </p:bgPr>
    </p:bg>
    <p:spTree>
      <p:nvGrpSpPr>
        <p:cNvPr id="1" name=""/>
        <p:cNvGrpSpPr/>
        <p:nvPr/>
      </p:nvGrpSpPr>
      <p:grpSpPr>
        <a:xfrm>
          <a:off x="0" y="0"/>
          <a:ext cx="0" cy="0"/>
          <a:chOff x="0" y="0"/>
          <a:chExt cx="0" cy="0"/>
        </a:xfrm>
      </p:grpSpPr>
      <p:pic>
        <p:nvPicPr>
          <p:cNvPr id="53" name="Picture 52">
            <a:extLst>
              <a:ext uri="{FF2B5EF4-FFF2-40B4-BE49-F238E27FC236}">
                <a16:creationId xmlns:a16="http://schemas.microsoft.com/office/drawing/2014/main" id="{B22EA398-4374-4CF8-8C8E-B9D0809688A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a:xfrm>
            <a:off x="0" y="6119336"/>
            <a:ext cx="12192000" cy="742950"/>
          </a:xfrm>
          <a:prstGeom prst="rect">
            <a:avLst/>
          </a:prstGeom>
        </p:spPr>
      </p:pic>
      <p:sp>
        <p:nvSpPr>
          <p:cNvPr id="55" name="Rectangle 54">
            <a:extLst>
              <a:ext uri="{FF2B5EF4-FFF2-40B4-BE49-F238E27FC236}">
                <a16:creationId xmlns:a16="http://schemas.microsoft.com/office/drawing/2014/main" id="{FA94FCAD-3B63-47CA-BA7E-CFC913279D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8769"/>
            <a:ext cx="12192000" cy="5647024"/>
          </a:xfrm>
          <a:prstGeom prst="rect">
            <a:avLst/>
          </a:prstGeom>
          <a:gradFill flip="none" rotWithShape="1">
            <a:gsLst>
              <a:gs pos="0">
                <a:schemeClr val="bg2">
                  <a:alpha val="0"/>
                  <a:lumMod val="100000"/>
                </a:schemeClr>
              </a:gs>
              <a:gs pos="100000">
                <a:schemeClr val="bg2">
                  <a:lumMod val="95000"/>
                  <a:lumOff val="5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57" name="Straight Connector 56">
            <a:extLst>
              <a:ext uri="{FF2B5EF4-FFF2-40B4-BE49-F238E27FC236}">
                <a16:creationId xmlns:a16="http://schemas.microsoft.com/office/drawing/2014/main" id="{4D9F0A52-8CBD-446F-8787-23B80892C7A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1269"/>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2ECB0E24-4227-4584-B815-0193BB1CC71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duotone>
              <a:schemeClr val="accent1">
                <a:shade val="45000"/>
                <a:satMod val="135000"/>
              </a:schemeClr>
              <a:prstClr val="white"/>
            </a:duotone>
            <a:extLst>
              <a:ext uri="{28A0092B-C50C-407E-A947-70E740481C1C}">
                <a14:useLocalDpi xmlns:a14="http://schemas.microsoft.com/office/drawing/2010/main" val="0"/>
              </a:ext>
            </a:extLst>
          </a:blip>
          <a:srcRect l="-115" r="15828" b="36435"/>
          <a:stretch/>
        </p:blipFill>
        <p:spPr>
          <a:xfrm>
            <a:off x="1125460" y="643464"/>
            <a:ext cx="9610344" cy="155448"/>
          </a:xfrm>
          <a:prstGeom prst="rect">
            <a:avLst/>
          </a:prstGeom>
          <a:noFill/>
          <a:ln>
            <a:noFill/>
          </a:ln>
        </p:spPr>
      </p:pic>
      <p:sp useBgFill="1">
        <p:nvSpPr>
          <p:cNvPr id="61" name="Rectangle 60">
            <a:extLst>
              <a:ext uri="{FF2B5EF4-FFF2-40B4-BE49-F238E27FC236}">
                <a16:creationId xmlns:a16="http://schemas.microsoft.com/office/drawing/2014/main" id="{C8B5D64C-A670-4C95-82E6-5EDF1F91E6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D9A58B20-DBF7-4788-9720-72E6243A21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8769"/>
            <a:ext cx="12192000" cy="5647024"/>
          </a:xfrm>
          <a:prstGeom prst="rect">
            <a:avLst/>
          </a:prstGeom>
          <a:gradFill flip="none" rotWithShape="1">
            <a:gsLst>
              <a:gs pos="0">
                <a:schemeClr val="bg2">
                  <a:alpha val="0"/>
                  <a:lumMod val="100000"/>
                </a:schemeClr>
              </a:gs>
              <a:gs pos="100000">
                <a:schemeClr val="bg2">
                  <a:lumMod val="95000"/>
                  <a:lumOff val="5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7">
            <a:extLst>
              <a:ext uri="{FF2B5EF4-FFF2-40B4-BE49-F238E27FC236}">
                <a16:creationId xmlns:a16="http://schemas.microsoft.com/office/drawing/2014/main" id="{374E2B00-0FA3-92CA-599B-51ADB1A31ED5}"/>
              </a:ext>
            </a:extLst>
          </p:cNvPr>
          <p:cNvSpPr>
            <a:spLocks noGrp="1"/>
          </p:cNvSpPr>
          <p:nvPr>
            <p:ph type="title"/>
          </p:nvPr>
        </p:nvSpPr>
        <p:spPr>
          <a:xfrm>
            <a:off x="8673476" y="988098"/>
            <a:ext cx="2858835" cy="2404800"/>
          </a:xfrm>
        </p:spPr>
        <p:txBody>
          <a:bodyPr vert="horz" lIns="91440" tIns="45720" rIns="91440" bIns="0" rtlCol="0" anchor="b">
            <a:normAutofit/>
          </a:bodyPr>
          <a:lstStyle/>
          <a:p>
            <a:r>
              <a:rPr lang="en-US" sz="3600"/>
              <a:t> </a:t>
            </a:r>
          </a:p>
        </p:txBody>
      </p:sp>
      <p:sp>
        <p:nvSpPr>
          <p:cNvPr id="5" name="Content Placeholder 4">
            <a:extLst>
              <a:ext uri="{FF2B5EF4-FFF2-40B4-BE49-F238E27FC236}">
                <a16:creationId xmlns:a16="http://schemas.microsoft.com/office/drawing/2014/main" id="{81C6A47F-35D4-5895-4F9A-A155C7BD0C48}"/>
              </a:ext>
            </a:extLst>
          </p:cNvPr>
          <p:cNvSpPr>
            <a:spLocks noGrp="1"/>
          </p:cNvSpPr>
          <p:nvPr>
            <p:ph idx="1"/>
          </p:nvPr>
        </p:nvSpPr>
        <p:spPr>
          <a:xfrm>
            <a:off x="8669364" y="3395822"/>
            <a:ext cx="2864360" cy="1718545"/>
          </a:xfrm>
        </p:spPr>
        <p:txBody>
          <a:bodyPr vert="horz" lIns="91440" tIns="91440" rIns="91440" bIns="91440" rtlCol="0">
            <a:normAutofit/>
          </a:bodyPr>
          <a:lstStyle/>
          <a:p>
            <a:pPr marL="0" indent="0">
              <a:buNone/>
            </a:pPr>
            <a:r>
              <a:rPr lang="en-US" sz="1600"/>
              <a:t> </a:t>
            </a:r>
          </a:p>
        </p:txBody>
      </p:sp>
      <p:pic>
        <p:nvPicPr>
          <p:cNvPr id="6" name="Picture 5" descr="Chart, scatter chart&#10;&#10;Description automatically generated">
            <a:extLst>
              <a:ext uri="{FF2B5EF4-FFF2-40B4-BE49-F238E27FC236}">
                <a16:creationId xmlns:a16="http://schemas.microsoft.com/office/drawing/2014/main" id="{0CB7116B-066C-DCC6-D00F-F0A608128646}"/>
              </a:ext>
            </a:extLst>
          </p:cNvPr>
          <p:cNvPicPr>
            <a:picLocks noChangeAspect="1"/>
          </p:cNvPicPr>
          <p:nvPr/>
        </p:nvPicPr>
        <p:blipFill rotWithShape="1">
          <a:blip r:embed="rId4">
            <a:extLst>
              <a:ext uri="{28A0092B-C50C-407E-A947-70E740481C1C}">
                <a14:useLocalDpi xmlns:a14="http://schemas.microsoft.com/office/drawing/2010/main" val="0"/>
              </a:ext>
            </a:extLst>
          </a:blip>
          <a:srcRect t="428" b="-1"/>
          <a:stretch/>
        </p:blipFill>
        <p:spPr>
          <a:xfrm>
            <a:off x="435086" y="636531"/>
            <a:ext cx="4432234" cy="2581776"/>
          </a:xfrm>
          <a:prstGeom prst="rect">
            <a:avLst/>
          </a:prstGeom>
          <a:ln w="38100" cap="sq">
            <a:solidFill>
              <a:schemeClr val="bg2"/>
            </a:solidFill>
            <a:prstDash val="solid"/>
            <a:miter lim="800000"/>
          </a:ln>
          <a:effectLst>
            <a:outerShdw blurRad="50800" dist="38100" dir="2700000" algn="tl" rotWithShape="0">
              <a:srgbClr val="000000">
                <a:alpha val="43000"/>
              </a:srgbClr>
            </a:outerShdw>
          </a:effectLst>
        </p:spPr>
      </p:pic>
      <p:pic>
        <p:nvPicPr>
          <p:cNvPr id="9" name="Picture 8" descr="Map&#10;&#10;Description automatically generated">
            <a:extLst>
              <a:ext uri="{FF2B5EF4-FFF2-40B4-BE49-F238E27FC236}">
                <a16:creationId xmlns:a16="http://schemas.microsoft.com/office/drawing/2014/main" id="{764629F2-CD87-3AD6-8C06-3A14087EA080}"/>
              </a:ext>
            </a:extLst>
          </p:cNvPr>
          <p:cNvPicPr>
            <a:picLocks noChangeAspect="1"/>
          </p:cNvPicPr>
          <p:nvPr/>
        </p:nvPicPr>
        <p:blipFill rotWithShape="1">
          <a:blip r:embed="rId5">
            <a:extLst>
              <a:ext uri="{28A0092B-C50C-407E-A947-70E740481C1C}">
                <a14:useLocalDpi xmlns:a14="http://schemas.microsoft.com/office/drawing/2010/main" val="0"/>
              </a:ext>
            </a:extLst>
          </a:blip>
          <a:srcRect t="344"/>
          <a:stretch/>
        </p:blipFill>
        <p:spPr>
          <a:xfrm>
            <a:off x="5222475" y="717638"/>
            <a:ext cx="3087317" cy="5149285"/>
          </a:xfrm>
          <a:prstGeom prst="rect">
            <a:avLst/>
          </a:prstGeom>
          <a:ln w="38100" cap="sq">
            <a:solidFill>
              <a:schemeClr val="bg2"/>
            </a:solidFill>
            <a:prstDash val="solid"/>
            <a:miter lim="800000"/>
          </a:ln>
          <a:effectLst>
            <a:outerShdw blurRad="50800" dist="38100" dir="2700000" algn="tl" rotWithShape="0">
              <a:srgbClr val="000000">
                <a:alpha val="43000"/>
              </a:srgbClr>
            </a:outerShdw>
          </a:effectLst>
        </p:spPr>
      </p:pic>
      <p:pic>
        <p:nvPicPr>
          <p:cNvPr id="65" name="Picture 64">
            <a:extLst>
              <a:ext uri="{FF2B5EF4-FFF2-40B4-BE49-F238E27FC236}">
                <a16:creationId xmlns:a16="http://schemas.microsoft.com/office/drawing/2014/main" id="{63078A09-03F0-4A31-8BFA-9DE38601E2E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duotone>
              <a:schemeClr val="accent1">
                <a:shade val="45000"/>
                <a:satMod val="135000"/>
              </a:schemeClr>
              <a:prstClr val="white"/>
            </a:duotone>
            <a:extLst>
              <a:ext uri="{28A0092B-C50C-407E-A947-70E740481C1C}">
                <a14:useLocalDpi xmlns:a14="http://schemas.microsoft.com/office/drawing/2010/main" val="0"/>
              </a:ext>
            </a:extLst>
          </a:blip>
          <a:srcRect l="-116" t="474" r="75094" b="36564"/>
          <a:stretch/>
        </p:blipFill>
        <p:spPr>
          <a:xfrm>
            <a:off x="8669363" y="643464"/>
            <a:ext cx="2852928" cy="155448"/>
          </a:xfrm>
          <a:prstGeom prst="rect">
            <a:avLst/>
          </a:prstGeom>
          <a:noFill/>
          <a:ln>
            <a:noFill/>
          </a:ln>
        </p:spPr>
      </p:pic>
      <p:pic>
        <p:nvPicPr>
          <p:cNvPr id="3" name="Picture 2" descr="Chart, scatter chart&#10;&#10;Description automatically generated">
            <a:extLst>
              <a:ext uri="{FF2B5EF4-FFF2-40B4-BE49-F238E27FC236}">
                <a16:creationId xmlns:a16="http://schemas.microsoft.com/office/drawing/2014/main" id="{BD547F61-9D0B-3BC9-4ABC-59490FCBFB50}"/>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434783" y="3346451"/>
            <a:ext cx="4432234" cy="2581776"/>
          </a:xfrm>
          <a:prstGeom prst="rect">
            <a:avLst/>
          </a:prstGeom>
          <a:ln w="38100" cap="sq">
            <a:solidFill>
              <a:schemeClr val="bg2"/>
            </a:solidFill>
            <a:prstDash val="solid"/>
            <a:miter lim="800000"/>
          </a:ln>
          <a:effectLst>
            <a:outerShdw blurRad="50800" dist="38100" dir="2700000" algn="tl" rotWithShape="0">
              <a:srgbClr val="000000">
                <a:alpha val="43000"/>
              </a:srgbClr>
            </a:outerShdw>
          </a:effectLst>
        </p:spPr>
      </p:pic>
      <p:pic>
        <p:nvPicPr>
          <p:cNvPr id="90" name="Picture 66">
            <a:extLst>
              <a:ext uri="{FF2B5EF4-FFF2-40B4-BE49-F238E27FC236}">
                <a16:creationId xmlns:a16="http://schemas.microsoft.com/office/drawing/2014/main" id="{725F5F0B-2A6C-412A-AE8E-3339C94131D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a:xfrm>
            <a:off x="0" y="6119336"/>
            <a:ext cx="12192000" cy="742950"/>
          </a:xfrm>
          <a:prstGeom prst="rect">
            <a:avLst/>
          </a:prstGeom>
        </p:spPr>
      </p:pic>
      <p:cxnSp>
        <p:nvCxnSpPr>
          <p:cNvPr id="69" name="Straight Connector 68">
            <a:extLst>
              <a:ext uri="{FF2B5EF4-FFF2-40B4-BE49-F238E27FC236}">
                <a16:creationId xmlns:a16="http://schemas.microsoft.com/office/drawing/2014/main" id="{90DC4216-C6D1-4D98-B018-0040C33D0A1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1269"/>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62029A7F-49FF-DE77-5B96-6E6AEF6FE879}"/>
              </a:ext>
            </a:extLst>
          </p:cNvPr>
          <p:cNvSpPr txBox="1"/>
          <p:nvPr/>
        </p:nvSpPr>
        <p:spPr>
          <a:xfrm>
            <a:off x="8508270" y="979687"/>
            <a:ext cx="3163045" cy="677108"/>
          </a:xfrm>
          <a:prstGeom prst="rect">
            <a:avLst/>
          </a:prstGeom>
          <a:noFill/>
        </p:spPr>
        <p:txBody>
          <a:bodyPr wrap="none" rtlCol="0">
            <a:spAutoFit/>
          </a:bodyPr>
          <a:lstStyle/>
          <a:p>
            <a:pPr algn="ctr"/>
            <a:r>
              <a:rPr lang="en-US" sz="2000" b="1" dirty="0">
                <a:latin typeface="Arial" panose="020B0604020202020204" pitchFamily="34" charset="0"/>
                <a:cs typeface="Arial" panose="020B0604020202020204" pitchFamily="34" charset="0"/>
              </a:rPr>
              <a:t>Mediterranean Region</a:t>
            </a:r>
          </a:p>
          <a:p>
            <a:endParaRPr lang="en-US" b="1" dirty="0">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F7CCDFDA-9B4F-30BF-D74C-C222C8EFB0FE}"/>
              </a:ext>
            </a:extLst>
          </p:cNvPr>
          <p:cNvSpPr txBox="1"/>
          <p:nvPr/>
        </p:nvSpPr>
        <p:spPr>
          <a:xfrm>
            <a:off x="8770876" y="1582340"/>
            <a:ext cx="2661335" cy="3970318"/>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highest frequency of migrants’ death and missing cases occur in the central Mediterranean.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2014</a:t>
            </a:r>
            <a:r>
              <a:rPr lang="en-US" dirty="0">
                <a:latin typeface="Arial" panose="020B0604020202020204" pitchFamily="34" charset="0"/>
                <a:cs typeface="Arial" panose="020B0604020202020204" pitchFamily="34" charset="0"/>
              </a:rPr>
              <a:t> has had the highest recorded cases.</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July</a:t>
            </a:r>
            <a:r>
              <a:rPr lang="en-US" dirty="0">
                <a:latin typeface="Arial" panose="020B0604020202020204" pitchFamily="34" charset="0"/>
                <a:cs typeface="Arial" panose="020B0604020202020204" pitchFamily="34" charset="0"/>
              </a:rPr>
              <a:t> is the month with highest recorded cases.</a:t>
            </a:r>
          </a:p>
        </p:txBody>
      </p:sp>
    </p:spTree>
    <p:extLst>
      <p:ext uri="{BB962C8B-B14F-4D97-AF65-F5344CB8AC3E}">
        <p14:creationId xmlns:p14="http://schemas.microsoft.com/office/powerpoint/2010/main" val="2680297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4000"/>
                <a:satMod val="80000"/>
                <a:lumMod val="106000"/>
              </a:schemeClr>
            </a:gs>
            <a:gs pos="100000">
              <a:schemeClr val="bg1">
                <a:shade val="80000"/>
                <a:lumMod val="108000"/>
              </a:schemeClr>
            </a:gs>
          </a:gsLst>
          <a:path path="circle">
            <a:fillToRect l="43000" r="43000" b="100000"/>
          </a:path>
        </a:gradFill>
        <a:effectLst/>
      </p:bgPr>
    </p:bg>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E8690AC4-C9C4-4944-A98C-B1D32992D6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a:xfrm>
            <a:off x="0" y="6119336"/>
            <a:ext cx="12192000" cy="742950"/>
          </a:xfrm>
          <a:prstGeom prst="rect">
            <a:avLst/>
          </a:prstGeom>
        </p:spPr>
      </p:pic>
      <p:sp>
        <p:nvSpPr>
          <p:cNvPr id="20" name="Rectangle 19">
            <a:extLst>
              <a:ext uri="{FF2B5EF4-FFF2-40B4-BE49-F238E27FC236}">
                <a16:creationId xmlns:a16="http://schemas.microsoft.com/office/drawing/2014/main" id="{86F828BE-4D4E-43F9-AC35-0209B5190C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8769"/>
            <a:ext cx="12192000" cy="5647024"/>
          </a:xfrm>
          <a:prstGeom prst="rect">
            <a:avLst/>
          </a:prstGeom>
          <a:gradFill flip="none" rotWithShape="1">
            <a:gsLst>
              <a:gs pos="0">
                <a:schemeClr val="bg2">
                  <a:alpha val="0"/>
                  <a:lumMod val="100000"/>
                </a:schemeClr>
              </a:gs>
              <a:gs pos="100000">
                <a:schemeClr val="bg2">
                  <a:lumMod val="95000"/>
                  <a:lumOff val="5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2" name="Straight Connector 21">
            <a:extLst>
              <a:ext uri="{FF2B5EF4-FFF2-40B4-BE49-F238E27FC236}">
                <a16:creationId xmlns:a16="http://schemas.microsoft.com/office/drawing/2014/main" id="{10BAB604-20D4-431F-ADD8-754BB7992A4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1269"/>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pic>
        <p:nvPicPr>
          <p:cNvPr id="24" name="Picture 23">
            <a:extLst>
              <a:ext uri="{FF2B5EF4-FFF2-40B4-BE49-F238E27FC236}">
                <a16:creationId xmlns:a16="http://schemas.microsoft.com/office/drawing/2014/main" id="{C821979E-9A93-4880-80B5-D60B75C1918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duotone>
              <a:schemeClr val="accent1">
                <a:shade val="45000"/>
                <a:satMod val="135000"/>
              </a:schemeClr>
              <a:prstClr val="white"/>
            </a:duotone>
            <a:extLst>
              <a:ext uri="{28A0092B-C50C-407E-A947-70E740481C1C}">
                <a14:useLocalDpi xmlns:a14="http://schemas.microsoft.com/office/drawing/2010/main" val="0"/>
              </a:ext>
            </a:extLst>
          </a:blip>
          <a:srcRect l="-115" r="15828" b="36435"/>
          <a:stretch/>
        </p:blipFill>
        <p:spPr>
          <a:xfrm>
            <a:off x="1125460" y="643464"/>
            <a:ext cx="9610344" cy="155448"/>
          </a:xfrm>
          <a:prstGeom prst="rect">
            <a:avLst/>
          </a:prstGeom>
          <a:noFill/>
          <a:ln>
            <a:noFill/>
          </a:ln>
        </p:spPr>
      </p:pic>
      <p:sp useBgFill="1">
        <p:nvSpPr>
          <p:cNvPr id="26" name="Rectangle 25">
            <a:extLst>
              <a:ext uri="{FF2B5EF4-FFF2-40B4-BE49-F238E27FC236}">
                <a16:creationId xmlns:a16="http://schemas.microsoft.com/office/drawing/2014/main" id="{D3F196F4-A988-40DF-899A-EC29C42214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4B8B3238-C65F-4148-9B84-4D22282CFA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8769"/>
            <a:ext cx="12192000" cy="5647024"/>
          </a:xfrm>
          <a:prstGeom prst="rect">
            <a:avLst/>
          </a:prstGeom>
          <a:gradFill flip="none" rotWithShape="1">
            <a:gsLst>
              <a:gs pos="0">
                <a:schemeClr val="bg2">
                  <a:alpha val="0"/>
                  <a:lumMod val="100000"/>
                </a:schemeClr>
              </a:gs>
              <a:gs pos="100000">
                <a:schemeClr val="bg2">
                  <a:lumMod val="95000"/>
                  <a:lumOff val="5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0">
            <a:extLst>
              <a:ext uri="{FF2B5EF4-FFF2-40B4-BE49-F238E27FC236}">
                <a16:creationId xmlns:a16="http://schemas.microsoft.com/office/drawing/2014/main" id="{9F5B267E-73B2-231E-9812-E59781412782}"/>
              </a:ext>
            </a:extLst>
          </p:cNvPr>
          <p:cNvSpPr>
            <a:spLocks noGrp="1"/>
          </p:cNvSpPr>
          <p:nvPr>
            <p:ph type="title"/>
          </p:nvPr>
        </p:nvSpPr>
        <p:spPr>
          <a:xfrm>
            <a:off x="1776730" y="4459039"/>
            <a:ext cx="7831992" cy="551528"/>
          </a:xfrm>
        </p:spPr>
        <p:txBody>
          <a:bodyPr vert="horz" lIns="91440" tIns="45720" rIns="91440" bIns="0" rtlCol="0" anchor="b">
            <a:normAutofit/>
          </a:bodyPr>
          <a:lstStyle/>
          <a:p>
            <a:r>
              <a:rPr lang="en-US" sz="3600"/>
              <a:t> </a:t>
            </a:r>
          </a:p>
        </p:txBody>
      </p:sp>
      <p:sp>
        <p:nvSpPr>
          <p:cNvPr id="13" name="Content Placeholder 12">
            <a:extLst>
              <a:ext uri="{FF2B5EF4-FFF2-40B4-BE49-F238E27FC236}">
                <a16:creationId xmlns:a16="http://schemas.microsoft.com/office/drawing/2014/main" id="{7CA3100C-CF15-4BD8-1E1F-5B27768E487B}"/>
              </a:ext>
            </a:extLst>
          </p:cNvPr>
          <p:cNvSpPr>
            <a:spLocks noGrp="1"/>
          </p:cNvSpPr>
          <p:nvPr>
            <p:ph idx="1"/>
          </p:nvPr>
        </p:nvSpPr>
        <p:spPr>
          <a:xfrm>
            <a:off x="1776730" y="5016709"/>
            <a:ext cx="7831992" cy="457219"/>
          </a:xfrm>
        </p:spPr>
        <p:txBody>
          <a:bodyPr vert="horz" lIns="91440" tIns="91440" rIns="91440" bIns="91440" rtlCol="0">
            <a:normAutofit/>
          </a:bodyPr>
          <a:lstStyle/>
          <a:p>
            <a:pPr marL="0" indent="0">
              <a:buNone/>
            </a:pPr>
            <a:r>
              <a:rPr lang="en-US" sz="1600"/>
              <a:t> </a:t>
            </a:r>
          </a:p>
        </p:txBody>
      </p:sp>
      <p:pic>
        <p:nvPicPr>
          <p:cNvPr id="30" name="Picture 29">
            <a:extLst>
              <a:ext uri="{FF2B5EF4-FFF2-40B4-BE49-F238E27FC236}">
                <a16:creationId xmlns:a16="http://schemas.microsoft.com/office/drawing/2014/main" id="{CFDC6AB1-03A5-4D20-ACE0-4957616E748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a:xfrm>
            <a:off x="0" y="6119336"/>
            <a:ext cx="12192000" cy="742950"/>
          </a:xfrm>
          <a:prstGeom prst="rect">
            <a:avLst/>
          </a:prstGeom>
        </p:spPr>
      </p:pic>
      <p:cxnSp>
        <p:nvCxnSpPr>
          <p:cNvPr id="32" name="Straight Connector 31">
            <a:extLst>
              <a:ext uri="{FF2B5EF4-FFF2-40B4-BE49-F238E27FC236}">
                <a16:creationId xmlns:a16="http://schemas.microsoft.com/office/drawing/2014/main" id="{EB77A0BE-690A-4522-A429-39E717A173A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1269"/>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pic>
        <p:nvPicPr>
          <p:cNvPr id="2" name="Picture 1" descr="Chart, box and whisker chart&#10;&#10;Description automatically generated">
            <a:extLst>
              <a:ext uri="{FF2B5EF4-FFF2-40B4-BE49-F238E27FC236}">
                <a16:creationId xmlns:a16="http://schemas.microsoft.com/office/drawing/2014/main" id="{EDEE39F0-4BA3-AC2C-9646-086B1B2E58F7}"/>
              </a:ext>
            </a:extLst>
          </p:cNvPr>
          <p:cNvPicPr>
            <a:picLocks noChangeAspect="1"/>
          </p:cNvPicPr>
          <p:nvPr/>
        </p:nvPicPr>
        <p:blipFill rotWithShape="1">
          <a:blip r:embed="rId4">
            <a:extLst>
              <a:ext uri="{28A0092B-C50C-407E-A947-70E740481C1C}">
                <a14:useLocalDpi xmlns:a14="http://schemas.microsoft.com/office/drawing/2010/main" val="0"/>
              </a:ext>
            </a:extLst>
          </a:blip>
          <a:srcRect t="506"/>
          <a:stretch/>
        </p:blipFill>
        <p:spPr>
          <a:xfrm>
            <a:off x="1130270" y="231495"/>
            <a:ext cx="9764048" cy="5673181"/>
          </a:xfrm>
          <a:prstGeom prst="rect">
            <a:avLst/>
          </a:prstGeom>
          <a:ln w="38100" cap="sq">
            <a:solidFill>
              <a:schemeClr val="bg2"/>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231193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200A44-261E-44C5-AFC1-D946A355BB6F}"/>
              </a:ext>
            </a:extLst>
          </p:cNvPr>
          <p:cNvSpPr>
            <a:spLocks noGrp="1"/>
          </p:cNvSpPr>
          <p:nvPr>
            <p:ph type="title"/>
          </p:nvPr>
        </p:nvSpPr>
        <p:spPr>
          <a:xfrm>
            <a:off x="3442919" y="2701974"/>
            <a:ext cx="4977976" cy="1454051"/>
          </a:xfrm>
        </p:spPr>
        <p:txBody>
          <a:bodyPr anchor="ctr">
            <a:normAutofit/>
          </a:bodyPr>
          <a:lstStyle/>
          <a:p>
            <a:pPr algn="ctr"/>
            <a:r>
              <a:rPr lang="en-US" b="1" dirty="0">
                <a:solidFill>
                  <a:srgbClr val="000000"/>
                </a:solidFill>
                <a:latin typeface="Arial" panose="020B0604020202020204" pitchFamily="34" charset="0"/>
                <a:cs typeface="Arial" panose="020B0604020202020204" pitchFamily="34" charset="0"/>
              </a:rPr>
              <a:t>Statistical Analysis</a:t>
            </a:r>
          </a:p>
        </p:txBody>
      </p:sp>
      <p:sp>
        <p:nvSpPr>
          <p:cNvPr id="4" name="Content Placeholder 3">
            <a:extLst>
              <a:ext uri="{FF2B5EF4-FFF2-40B4-BE49-F238E27FC236}">
                <a16:creationId xmlns:a16="http://schemas.microsoft.com/office/drawing/2014/main" id="{9A0DA787-A7E3-8311-3AC5-C4FEDD336222}"/>
              </a:ext>
            </a:extLst>
          </p:cNvPr>
          <p:cNvSpPr>
            <a:spLocks noGrp="1"/>
          </p:cNvSpPr>
          <p:nvPr>
            <p:ph idx="1"/>
          </p:nvPr>
        </p:nvSpPr>
        <p:spPr>
          <a:xfrm>
            <a:off x="3328042" y="256046"/>
            <a:ext cx="5863153" cy="1265987"/>
          </a:xfrm>
        </p:spPr>
        <p:txBody>
          <a:bodyPr/>
          <a:lstStyle/>
          <a:p>
            <a:pPr marL="0" indent="0">
              <a:buNone/>
            </a:pPr>
            <a:r>
              <a:rPr lang="en-US" dirty="0"/>
              <a:t> </a:t>
            </a:r>
          </a:p>
        </p:txBody>
      </p:sp>
    </p:spTree>
    <p:extLst>
      <p:ext uri="{BB962C8B-B14F-4D97-AF65-F5344CB8AC3E}">
        <p14:creationId xmlns:p14="http://schemas.microsoft.com/office/powerpoint/2010/main" val="1849623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4000"/>
                <a:satMod val="80000"/>
                <a:lumMod val="106000"/>
              </a:schemeClr>
            </a:gs>
            <a:gs pos="100000">
              <a:schemeClr val="bg1">
                <a:shade val="80000"/>
                <a:lumMod val="108000"/>
              </a:schemeClr>
            </a:gs>
          </a:gsLst>
          <a:path path="circle">
            <a:fillToRect l="43000" r="43000" b="100000"/>
          </a:path>
        </a:gradFill>
        <a:effectLst/>
      </p:bgPr>
    </p:bg>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B22EA398-4374-4CF8-8C8E-B9D0809688A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a:xfrm>
            <a:off x="0" y="6119336"/>
            <a:ext cx="12192000" cy="742950"/>
          </a:xfrm>
          <a:prstGeom prst="rect">
            <a:avLst/>
          </a:prstGeom>
        </p:spPr>
      </p:pic>
      <p:sp>
        <p:nvSpPr>
          <p:cNvPr id="18" name="Rectangle 17">
            <a:extLst>
              <a:ext uri="{FF2B5EF4-FFF2-40B4-BE49-F238E27FC236}">
                <a16:creationId xmlns:a16="http://schemas.microsoft.com/office/drawing/2014/main" id="{FA94FCAD-3B63-47CA-BA7E-CFC913279D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8769"/>
            <a:ext cx="12192000" cy="5647024"/>
          </a:xfrm>
          <a:prstGeom prst="rect">
            <a:avLst/>
          </a:prstGeom>
          <a:gradFill flip="none" rotWithShape="1">
            <a:gsLst>
              <a:gs pos="0">
                <a:schemeClr val="bg2">
                  <a:alpha val="0"/>
                  <a:lumMod val="100000"/>
                </a:schemeClr>
              </a:gs>
              <a:gs pos="100000">
                <a:schemeClr val="bg2">
                  <a:lumMod val="95000"/>
                  <a:lumOff val="5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0" name="Straight Connector 19">
            <a:extLst>
              <a:ext uri="{FF2B5EF4-FFF2-40B4-BE49-F238E27FC236}">
                <a16:creationId xmlns:a16="http://schemas.microsoft.com/office/drawing/2014/main" id="{4D9F0A52-8CBD-446F-8787-23B80892C7A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1269"/>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pic>
        <p:nvPicPr>
          <p:cNvPr id="22" name="Picture 21">
            <a:extLst>
              <a:ext uri="{FF2B5EF4-FFF2-40B4-BE49-F238E27FC236}">
                <a16:creationId xmlns:a16="http://schemas.microsoft.com/office/drawing/2014/main" id="{2ECB0E24-4227-4584-B815-0193BB1CC71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duotone>
              <a:schemeClr val="accent1">
                <a:shade val="45000"/>
                <a:satMod val="135000"/>
              </a:schemeClr>
              <a:prstClr val="white"/>
            </a:duotone>
            <a:extLst>
              <a:ext uri="{28A0092B-C50C-407E-A947-70E740481C1C}">
                <a14:useLocalDpi xmlns:a14="http://schemas.microsoft.com/office/drawing/2010/main" val="0"/>
              </a:ext>
            </a:extLst>
          </a:blip>
          <a:srcRect l="-115" r="15828" b="36435"/>
          <a:stretch/>
        </p:blipFill>
        <p:spPr>
          <a:xfrm>
            <a:off x="1125460" y="643464"/>
            <a:ext cx="9610344" cy="155448"/>
          </a:xfrm>
          <a:prstGeom prst="rect">
            <a:avLst/>
          </a:prstGeom>
          <a:noFill/>
          <a:ln>
            <a:noFill/>
          </a:ln>
        </p:spPr>
      </p:pic>
      <p:sp useBgFill="1">
        <p:nvSpPr>
          <p:cNvPr id="24" name="Rectangle 23">
            <a:extLst>
              <a:ext uri="{FF2B5EF4-FFF2-40B4-BE49-F238E27FC236}">
                <a16:creationId xmlns:a16="http://schemas.microsoft.com/office/drawing/2014/main" id="{2D8A9069-A21C-476A-AE7F-3A344652F2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BDE47517-FD96-4654-B110-EF68FF53F9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8769"/>
            <a:ext cx="12192000" cy="5647024"/>
          </a:xfrm>
          <a:prstGeom prst="rect">
            <a:avLst/>
          </a:prstGeom>
          <a:gradFill flip="none" rotWithShape="1">
            <a:gsLst>
              <a:gs pos="0">
                <a:schemeClr val="bg2">
                  <a:alpha val="0"/>
                  <a:lumMod val="100000"/>
                </a:schemeClr>
              </a:gs>
              <a:gs pos="100000">
                <a:schemeClr val="bg2">
                  <a:lumMod val="95000"/>
                  <a:lumOff val="5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D438F79-1B4D-87A7-7AFE-C66AD9CC01A6}"/>
              </a:ext>
            </a:extLst>
          </p:cNvPr>
          <p:cNvSpPr>
            <a:spLocks noGrp="1"/>
          </p:cNvSpPr>
          <p:nvPr>
            <p:ph type="title"/>
          </p:nvPr>
        </p:nvSpPr>
        <p:spPr>
          <a:xfrm>
            <a:off x="659301" y="988098"/>
            <a:ext cx="2840114" cy="2407723"/>
          </a:xfrm>
        </p:spPr>
        <p:txBody>
          <a:bodyPr vert="horz" lIns="91440" tIns="45720" rIns="91440" bIns="0" rtlCol="0" anchor="b">
            <a:normAutofit/>
          </a:bodyPr>
          <a:lstStyle/>
          <a:p>
            <a:r>
              <a:rPr lang="en-US" sz="3600"/>
              <a:t> </a:t>
            </a:r>
          </a:p>
        </p:txBody>
      </p:sp>
      <p:sp>
        <p:nvSpPr>
          <p:cNvPr id="3" name="Content Placeholder 2">
            <a:extLst>
              <a:ext uri="{FF2B5EF4-FFF2-40B4-BE49-F238E27FC236}">
                <a16:creationId xmlns:a16="http://schemas.microsoft.com/office/drawing/2014/main" id="{BF837BB5-ECB7-AE79-7C17-6C6E661426F2}"/>
              </a:ext>
            </a:extLst>
          </p:cNvPr>
          <p:cNvSpPr>
            <a:spLocks noGrp="1"/>
          </p:cNvSpPr>
          <p:nvPr>
            <p:ph idx="1"/>
          </p:nvPr>
        </p:nvSpPr>
        <p:spPr>
          <a:xfrm>
            <a:off x="659302" y="3395822"/>
            <a:ext cx="2840114" cy="1718545"/>
          </a:xfrm>
        </p:spPr>
        <p:txBody>
          <a:bodyPr vert="horz" lIns="91440" tIns="91440" rIns="91440" bIns="91440" rtlCol="0">
            <a:normAutofit/>
          </a:bodyPr>
          <a:lstStyle/>
          <a:p>
            <a:pPr marL="0" indent="0">
              <a:buNone/>
            </a:pPr>
            <a:r>
              <a:rPr lang="en-US" sz="1600"/>
              <a:t> </a:t>
            </a:r>
          </a:p>
        </p:txBody>
      </p:sp>
      <p:pic>
        <p:nvPicPr>
          <p:cNvPr id="28" name="Picture 27">
            <a:extLst>
              <a:ext uri="{FF2B5EF4-FFF2-40B4-BE49-F238E27FC236}">
                <a16:creationId xmlns:a16="http://schemas.microsoft.com/office/drawing/2014/main" id="{9179BFAC-0A13-4B67-98FD-9B37CD54AD0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duotone>
              <a:schemeClr val="accent1">
                <a:shade val="45000"/>
                <a:satMod val="135000"/>
              </a:schemeClr>
              <a:prstClr val="white"/>
            </a:duotone>
            <a:extLst>
              <a:ext uri="{28A0092B-C50C-407E-A947-70E740481C1C}">
                <a14:useLocalDpi xmlns:a14="http://schemas.microsoft.com/office/drawing/2010/main" val="0"/>
              </a:ext>
            </a:extLst>
          </a:blip>
          <a:srcRect l="-117" t="474" r="75256" b="36564"/>
          <a:stretch/>
        </p:blipFill>
        <p:spPr>
          <a:xfrm>
            <a:off x="655218" y="643464"/>
            <a:ext cx="2834640" cy="155448"/>
          </a:xfrm>
          <a:prstGeom prst="rect">
            <a:avLst/>
          </a:prstGeom>
          <a:noFill/>
          <a:ln>
            <a:noFill/>
          </a:ln>
        </p:spPr>
      </p:pic>
      <p:pic>
        <p:nvPicPr>
          <p:cNvPr id="11" name="Picture 10" descr="Graphical user interface, text, application, email&#10;&#10;Description automatically generated">
            <a:extLst>
              <a:ext uri="{FF2B5EF4-FFF2-40B4-BE49-F238E27FC236}">
                <a16:creationId xmlns:a16="http://schemas.microsoft.com/office/drawing/2014/main" id="{F63A8814-CA81-360C-7C3F-51C2392AC49B}"/>
              </a:ext>
            </a:extLst>
          </p:cNvPr>
          <p:cNvPicPr>
            <a:picLocks noChangeAspect="1"/>
          </p:cNvPicPr>
          <p:nvPr/>
        </p:nvPicPr>
        <p:blipFill>
          <a:blip r:embed="rId4"/>
          <a:stretch>
            <a:fillRect/>
          </a:stretch>
        </p:blipFill>
        <p:spPr>
          <a:xfrm>
            <a:off x="3485820" y="3646790"/>
            <a:ext cx="4217228" cy="2161329"/>
          </a:xfrm>
          <a:prstGeom prst="rect">
            <a:avLst/>
          </a:prstGeom>
          <a:ln w="38100" cap="sq">
            <a:solidFill>
              <a:schemeClr val="bg2"/>
            </a:solidFill>
            <a:prstDash val="solid"/>
            <a:miter lim="800000"/>
          </a:ln>
          <a:effectLst>
            <a:outerShdw blurRad="50800" dist="38100" dir="2700000" algn="tl" rotWithShape="0">
              <a:srgbClr val="000000">
                <a:alpha val="43000"/>
              </a:srgbClr>
            </a:outerShdw>
          </a:effectLst>
        </p:spPr>
      </p:pic>
      <p:pic>
        <p:nvPicPr>
          <p:cNvPr id="9" name="Picture 8" descr="Graphical user interface, text, application, email&#10;&#10;Description automatically generated">
            <a:extLst>
              <a:ext uri="{FF2B5EF4-FFF2-40B4-BE49-F238E27FC236}">
                <a16:creationId xmlns:a16="http://schemas.microsoft.com/office/drawing/2014/main" id="{B7B060B6-48EB-18C3-DDC5-FADF6536FC39}"/>
              </a:ext>
            </a:extLst>
          </p:cNvPr>
          <p:cNvPicPr>
            <a:picLocks noChangeAspect="1"/>
          </p:cNvPicPr>
          <p:nvPr/>
        </p:nvPicPr>
        <p:blipFill>
          <a:blip r:embed="rId5"/>
          <a:stretch>
            <a:fillRect/>
          </a:stretch>
        </p:blipFill>
        <p:spPr>
          <a:xfrm>
            <a:off x="4711090" y="631521"/>
            <a:ext cx="5983918" cy="2797479"/>
          </a:xfrm>
          <a:prstGeom prst="rect">
            <a:avLst/>
          </a:prstGeom>
          <a:ln w="38100" cap="sq">
            <a:solidFill>
              <a:schemeClr val="bg2"/>
            </a:solidFill>
            <a:prstDash val="solid"/>
            <a:miter lim="800000"/>
          </a:ln>
          <a:effectLst>
            <a:outerShdw blurRad="50800" dist="38100" dir="2700000" algn="tl" rotWithShape="0">
              <a:srgbClr val="000000">
                <a:alpha val="43000"/>
              </a:srgbClr>
            </a:outerShdw>
          </a:effectLst>
        </p:spPr>
      </p:pic>
      <p:pic>
        <p:nvPicPr>
          <p:cNvPr id="7" name="Picture 6" descr="Graphical user interface, application&#10;&#10;Description automatically generated">
            <a:extLst>
              <a:ext uri="{FF2B5EF4-FFF2-40B4-BE49-F238E27FC236}">
                <a16:creationId xmlns:a16="http://schemas.microsoft.com/office/drawing/2014/main" id="{16FA5AA0-614E-B78A-484C-EE8EBEF129B2}"/>
              </a:ext>
            </a:extLst>
          </p:cNvPr>
          <p:cNvPicPr>
            <a:picLocks noChangeAspect="1"/>
          </p:cNvPicPr>
          <p:nvPr/>
        </p:nvPicPr>
        <p:blipFill rotWithShape="1">
          <a:blip r:embed="rId6"/>
          <a:srcRect r="47438"/>
          <a:stretch/>
        </p:blipFill>
        <p:spPr>
          <a:xfrm>
            <a:off x="7842174" y="3666082"/>
            <a:ext cx="4210397" cy="2122743"/>
          </a:xfrm>
          <a:prstGeom prst="rect">
            <a:avLst/>
          </a:prstGeom>
          <a:ln w="38100" cap="sq">
            <a:solidFill>
              <a:schemeClr val="bg2"/>
            </a:solidFill>
            <a:prstDash val="solid"/>
            <a:miter lim="800000"/>
          </a:ln>
          <a:effectLst>
            <a:outerShdw blurRad="50800" dist="38100" dir="2700000" algn="tl" rotWithShape="0">
              <a:srgbClr val="000000">
                <a:alpha val="43000"/>
              </a:srgbClr>
            </a:outerShdw>
          </a:effectLst>
        </p:spPr>
      </p:pic>
      <p:pic>
        <p:nvPicPr>
          <p:cNvPr id="30" name="Picture 29">
            <a:extLst>
              <a:ext uri="{FF2B5EF4-FFF2-40B4-BE49-F238E27FC236}">
                <a16:creationId xmlns:a16="http://schemas.microsoft.com/office/drawing/2014/main" id="{75939C58-6095-4B41-8E0C-A48CF70B796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a:xfrm>
            <a:off x="0" y="6119336"/>
            <a:ext cx="12192000" cy="742950"/>
          </a:xfrm>
          <a:prstGeom prst="rect">
            <a:avLst/>
          </a:prstGeom>
        </p:spPr>
      </p:pic>
      <p:cxnSp>
        <p:nvCxnSpPr>
          <p:cNvPr id="32" name="Straight Connector 31">
            <a:extLst>
              <a:ext uri="{FF2B5EF4-FFF2-40B4-BE49-F238E27FC236}">
                <a16:creationId xmlns:a16="http://schemas.microsoft.com/office/drawing/2014/main" id="{1E85C105-7C7A-4FD2-B682-7EDCE446CE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1269"/>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
        <p:nvSpPr>
          <p:cNvPr id="12" name="Content Placeholder 2">
            <a:extLst>
              <a:ext uri="{FF2B5EF4-FFF2-40B4-BE49-F238E27FC236}">
                <a16:creationId xmlns:a16="http://schemas.microsoft.com/office/drawing/2014/main" id="{A7D3E55D-15EE-0750-5B5A-F42532A91E65}"/>
              </a:ext>
            </a:extLst>
          </p:cNvPr>
          <p:cNvSpPr txBox="1">
            <a:spLocks/>
          </p:cNvSpPr>
          <p:nvPr/>
        </p:nvSpPr>
        <p:spPr>
          <a:xfrm>
            <a:off x="645661" y="721188"/>
            <a:ext cx="2844197" cy="5248656"/>
          </a:xfrm>
          <a:prstGeom prst="rect">
            <a:avLst/>
          </a:prstGeom>
        </p:spPr>
        <p:txBody>
          <a:bodyPr vert="horz" lIns="91440" tIns="45720" rIns="91440" bIns="45720" rtlCol="0" anchor="ctr">
            <a:normAutofit lnSpcReduction="10000"/>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r>
              <a:rPr lang="en-US" sz="1800" dirty="0">
                <a:latin typeface="Arial" panose="020B0604020202020204" pitchFamily="34" charset="0"/>
                <a:cs typeface="Arial" panose="020B0604020202020204" pitchFamily="34" charset="0"/>
              </a:rPr>
              <a:t>Beside unknow cases, </a:t>
            </a:r>
            <a:r>
              <a:rPr lang="en-US" sz="2200" b="1" dirty="0">
                <a:latin typeface="Arial" panose="020B0604020202020204" pitchFamily="34" charset="0"/>
                <a:cs typeface="Arial" panose="020B0604020202020204" pitchFamily="34" charset="0"/>
              </a:rPr>
              <a:t>drowning</a:t>
            </a:r>
            <a:r>
              <a:rPr lang="en-US" sz="1800" dirty="0">
                <a:latin typeface="Arial" panose="020B0604020202020204" pitchFamily="34" charset="0"/>
                <a:cs typeface="Arial" panose="020B0604020202020204" pitchFamily="34" charset="0"/>
              </a:rPr>
              <a:t> is the </a:t>
            </a:r>
            <a:r>
              <a:rPr lang="en-US" sz="2200" b="1" dirty="0">
                <a:latin typeface="Arial" panose="020B0604020202020204" pitchFamily="34" charset="0"/>
                <a:cs typeface="Arial" panose="020B0604020202020204" pitchFamily="34" charset="0"/>
              </a:rPr>
              <a:t>leading cause </a:t>
            </a:r>
            <a:r>
              <a:rPr lang="en-US" sz="1800" dirty="0">
                <a:latin typeface="Arial" panose="020B0604020202020204" pitchFamily="34" charset="0"/>
                <a:cs typeface="Arial" panose="020B0604020202020204" pitchFamily="34" charset="0"/>
              </a:rPr>
              <a:t>of migrants’ death.</a:t>
            </a:r>
          </a:p>
          <a:p>
            <a:r>
              <a:rPr lang="en-US" sz="1800" dirty="0">
                <a:latin typeface="Arial" panose="020B0604020202020204" pitchFamily="34" charset="0"/>
                <a:cs typeface="Arial" panose="020B0604020202020204" pitchFamily="34" charset="0"/>
              </a:rPr>
              <a:t>Since 2014, </a:t>
            </a:r>
            <a:r>
              <a:rPr lang="en-US" sz="2200" b="1" dirty="0">
                <a:latin typeface="Arial" panose="020B0604020202020204" pitchFamily="34" charset="0"/>
                <a:cs typeface="Arial" panose="020B0604020202020204" pitchFamily="34" charset="0"/>
              </a:rPr>
              <a:t>Arizona</a:t>
            </a:r>
            <a:r>
              <a:rPr lang="en-US" sz="2200" dirty="0">
                <a:latin typeface="Arial" panose="020B0604020202020204" pitchFamily="34" charset="0"/>
                <a:cs typeface="Arial" panose="020B0604020202020204" pitchFamily="34" charset="0"/>
              </a:rPr>
              <a:t>, </a:t>
            </a:r>
            <a:r>
              <a:rPr lang="en-US" sz="2200" b="1" dirty="0">
                <a:latin typeface="Arial" panose="020B0604020202020204" pitchFamily="34" charset="0"/>
                <a:cs typeface="Arial" panose="020B0604020202020204" pitchFamily="34" charset="0"/>
              </a:rPr>
              <a:t>USA </a:t>
            </a:r>
            <a:r>
              <a:rPr lang="en-US" sz="2200" dirty="0">
                <a:latin typeface="Arial" panose="020B0604020202020204" pitchFamily="34" charset="0"/>
                <a:cs typeface="Arial" panose="020B0604020202020204" pitchFamily="34" charset="0"/>
              </a:rPr>
              <a:t>&amp;, </a:t>
            </a:r>
            <a:r>
              <a:rPr lang="en-US" sz="2200" b="1" dirty="0" err="1">
                <a:latin typeface="Arial" panose="020B0604020202020204" pitchFamily="34" charset="0"/>
                <a:cs typeface="Arial" panose="020B0604020202020204" pitchFamily="34" charset="0"/>
              </a:rPr>
              <a:t>Milak</a:t>
            </a:r>
            <a:r>
              <a:rPr lang="en-US" sz="2200" b="1" dirty="0">
                <a:latin typeface="Arial" panose="020B0604020202020204" pitchFamily="34" charset="0"/>
                <a:cs typeface="Arial" panose="020B0604020202020204" pitchFamily="34" charset="0"/>
              </a:rPr>
              <a:t>, Iran</a:t>
            </a:r>
            <a:r>
              <a:rPr lang="en-US" sz="2200" dirty="0">
                <a:latin typeface="Arial" panose="020B0604020202020204" pitchFamily="34" charset="0"/>
                <a:cs typeface="Arial" panose="020B0604020202020204" pitchFamily="34" charset="0"/>
              </a:rPr>
              <a:t> </a:t>
            </a:r>
            <a:r>
              <a:rPr lang="en-US" sz="1800" dirty="0">
                <a:latin typeface="Arial" panose="020B0604020202020204" pitchFamily="34" charset="0"/>
                <a:cs typeface="Arial" panose="020B0604020202020204" pitchFamily="34" charset="0"/>
              </a:rPr>
              <a:t>has </a:t>
            </a:r>
            <a:r>
              <a:rPr lang="en-US" sz="2400" b="1" dirty="0">
                <a:latin typeface="Arial" panose="020B0604020202020204" pitchFamily="34" charset="0"/>
                <a:cs typeface="Arial" panose="020B0604020202020204" pitchFamily="34" charset="0"/>
              </a:rPr>
              <a:t>reported</a:t>
            </a:r>
            <a:r>
              <a:rPr lang="en-US" sz="1800" dirty="0">
                <a:latin typeface="Arial" panose="020B0604020202020204" pitchFamily="34" charset="0"/>
                <a:cs typeface="Arial" panose="020B0604020202020204" pitchFamily="34" charset="0"/>
              </a:rPr>
              <a:t> highest death cases.</a:t>
            </a:r>
          </a:p>
          <a:p>
            <a:r>
              <a:rPr lang="en-US" sz="1800" dirty="0">
                <a:latin typeface="Arial" panose="020B0604020202020204" pitchFamily="34" charset="0"/>
                <a:cs typeface="Arial" panose="020B0604020202020204" pitchFamily="34" charset="0"/>
              </a:rPr>
              <a:t> </a:t>
            </a:r>
            <a:r>
              <a:rPr lang="en-US" sz="2200" b="1" dirty="0">
                <a:latin typeface="Arial" panose="020B0604020202020204" pitchFamily="34" charset="0"/>
                <a:cs typeface="Arial" panose="020B0604020202020204" pitchFamily="34" charset="0"/>
              </a:rPr>
              <a:t>Latin America/ Caribbean, &amp; Sub-Saharan Africa </a:t>
            </a:r>
            <a:r>
              <a:rPr lang="en-US" sz="1800" dirty="0">
                <a:latin typeface="Arial" panose="020B0604020202020204" pitchFamily="34" charset="0"/>
                <a:cs typeface="Arial" panose="020B0604020202020204" pitchFamily="34" charset="0"/>
              </a:rPr>
              <a:t>has highest refugee </a:t>
            </a:r>
            <a:r>
              <a:rPr lang="en-US" sz="2200" b="1" dirty="0">
                <a:latin typeface="Arial" panose="020B0604020202020204" pitchFamily="34" charset="0"/>
                <a:cs typeface="Arial" panose="020B0604020202020204" pitchFamily="34" charset="0"/>
              </a:rPr>
              <a:t>origin</a:t>
            </a:r>
            <a:r>
              <a:rPr lang="en-US" sz="1800" dirty="0">
                <a:latin typeface="Arial" panose="020B0604020202020204" pitchFamily="34" charset="0"/>
                <a:cs typeface="Arial" panose="020B0604020202020204" pitchFamily="34" charset="0"/>
              </a:rPr>
              <a:t> over the years.</a:t>
            </a:r>
          </a:p>
        </p:txBody>
      </p:sp>
    </p:spTree>
    <p:extLst>
      <p:ext uri="{BB962C8B-B14F-4D97-AF65-F5344CB8AC3E}">
        <p14:creationId xmlns:p14="http://schemas.microsoft.com/office/powerpoint/2010/main" val="31166537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3E9F21A0-C420-1526-28DC-4377C0B6E4F7}"/>
              </a:ext>
            </a:extLst>
          </p:cNvPr>
          <p:cNvSpPr>
            <a:spLocks noGrp="1"/>
          </p:cNvSpPr>
          <p:nvPr>
            <p:ph idx="1"/>
          </p:nvPr>
        </p:nvSpPr>
        <p:spPr/>
        <p:txBody>
          <a:bodyPr/>
          <a:lstStyle/>
          <a:p>
            <a:pPr marL="0" indent="0">
              <a:buNone/>
            </a:pPr>
            <a:r>
              <a:rPr lang="en-US" dirty="0"/>
              <a:t> </a:t>
            </a:r>
          </a:p>
        </p:txBody>
      </p:sp>
      <p:sp>
        <p:nvSpPr>
          <p:cNvPr id="4" name="Title 3">
            <a:extLst>
              <a:ext uri="{FF2B5EF4-FFF2-40B4-BE49-F238E27FC236}">
                <a16:creationId xmlns:a16="http://schemas.microsoft.com/office/drawing/2014/main" id="{A3660A12-9635-4010-BA20-32D21BD4BBD6}"/>
              </a:ext>
            </a:extLst>
          </p:cNvPr>
          <p:cNvSpPr>
            <a:spLocks noGrp="1"/>
          </p:cNvSpPr>
          <p:nvPr>
            <p:ph type="title"/>
          </p:nvPr>
        </p:nvSpPr>
        <p:spPr/>
        <p:txBody>
          <a:bodyPr/>
          <a:lstStyle/>
          <a:p>
            <a:r>
              <a:rPr lang="en-US" dirty="0"/>
              <a:t> </a:t>
            </a:r>
          </a:p>
        </p:txBody>
      </p:sp>
      <p:pic>
        <p:nvPicPr>
          <p:cNvPr id="6" name="Picture 5" descr="Chart, histogram&#10;&#10;Description automatically generated">
            <a:extLst>
              <a:ext uri="{FF2B5EF4-FFF2-40B4-BE49-F238E27FC236}">
                <a16:creationId xmlns:a16="http://schemas.microsoft.com/office/drawing/2014/main" id="{314544BB-9D77-6F3C-67A1-8C292DD8B5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16940" y="2460113"/>
            <a:ext cx="5655925" cy="3280436"/>
          </a:xfrm>
          <a:prstGeom prst="rect">
            <a:avLst/>
          </a:prstGeom>
          <a:ln w="38100" cap="sq">
            <a:solidFill>
              <a:schemeClr val="bg2"/>
            </a:solidFill>
            <a:prstDash val="solid"/>
            <a:miter lim="800000"/>
          </a:ln>
          <a:effectLst>
            <a:outerShdw blurRad="50800" dist="38100" dir="2700000" algn="tl" rotWithShape="0">
              <a:srgbClr val="000000">
                <a:alpha val="43000"/>
              </a:srgbClr>
            </a:outerShdw>
          </a:effectLst>
        </p:spPr>
      </p:pic>
      <p:pic>
        <p:nvPicPr>
          <p:cNvPr id="7" name="Picture 6" descr="Chart&#10;&#10;Description automatically generated with medium confidence">
            <a:extLst>
              <a:ext uri="{FF2B5EF4-FFF2-40B4-BE49-F238E27FC236}">
                <a16:creationId xmlns:a16="http://schemas.microsoft.com/office/drawing/2014/main" id="{F6D85EB1-4DBE-90DE-61BA-39CB7163C3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7954" y="2445973"/>
            <a:ext cx="5655928" cy="3294576"/>
          </a:xfrm>
          <a:prstGeom prst="rect">
            <a:avLst/>
          </a:prstGeom>
          <a:ln w="38100" cap="sq">
            <a:solidFill>
              <a:schemeClr val="bg2"/>
            </a:solidFill>
            <a:prstDash val="solid"/>
            <a:miter lim="800000"/>
          </a:ln>
          <a:effectLst>
            <a:outerShdw blurRad="50800" dist="38100" dir="2700000" algn="tl" rotWithShape="0">
              <a:srgbClr val="000000">
                <a:alpha val="43000"/>
              </a:srgbClr>
            </a:outerShdw>
          </a:effectLst>
        </p:spPr>
      </p:pic>
      <p:sp>
        <p:nvSpPr>
          <p:cNvPr id="8" name="TextBox 7">
            <a:extLst>
              <a:ext uri="{FF2B5EF4-FFF2-40B4-BE49-F238E27FC236}">
                <a16:creationId xmlns:a16="http://schemas.microsoft.com/office/drawing/2014/main" id="{6EE2F28E-C242-4486-6834-FE448F924E77}"/>
              </a:ext>
            </a:extLst>
          </p:cNvPr>
          <p:cNvSpPr txBox="1"/>
          <p:nvPr/>
        </p:nvSpPr>
        <p:spPr>
          <a:xfrm>
            <a:off x="1255969" y="953324"/>
            <a:ext cx="9561338" cy="1323439"/>
          </a:xfrm>
          <a:prstGeom prst="rect">
            <a:avLst/>
          </a:prstGeom>
          <a:noFill/>
        </p:spPr>
        <p:txBody>
          <a:bodyPr wrap="square" rtlCol="0">
            <a:spAutoFit/>
          </a:bodyPr>
          <a:lstStyle/>
          <a:p>
            <a:pPr algn="ctr"/>
            <a:r>
              <a:rPr lang="en-US" sz="4000" b="1" dirty="0">
                <a:latin typeface="Arial" panose="020B0604020202020204" pitchFamily="34" charset="0"/>
                <a:cs typeface="Arial" panose="020B0604020202020204" pitchFamily="34" charset="0"/>
              </a:rPr>
              <a:t>Linear Regression to Predict Future Migrants’ Deaths and Missing Cases</a:t>
            </a:r>
          </a:p>
        </p:txBody>
      </p:sp>
    </p:spTree>
    <p:extLst>
      <p:ext uri="{BB962C8B-B14F-4D97-AF65-F5344CB8AC3E}">
        <p14:creationId xmlns:p14="http://schemas.microsoft.com/office/powerpoint/2010/main" val="1624603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4000"/>
                <a:satMod val="80000"/>
                <a:lumMod val="106000"/>
              </a:schemeClr>
            </a:gs>
            <a:gs pos="100000">
              <a:schemeClr val="bg1">
                <a:shade val="80000"/>
                <a:lumMod val="108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29C51009-A09A-4689-8E6C-F8FC99E6A8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A9CC600D-86F3-4B9A-AD13-3908AD1ED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8768"/>
            <a:ext cx="12192000" cy="6389231"/>
          </a:xfrm>
          <a:prstGeom prst="rect">
            <a:avLst/>
          </a:prstGeom>
          <a:gradFill flip="none" rotWithShape="1">
            <a:gsLst>
              <a:gs pos="0">
                <a:schemeClr val="bg2">
                  <a:alpha val="0"/>
                  <a:lumMod val="100000"/>
                </a:schemeClr>
              </a:gs>
              <a:gs pos="100000">
                <a:schemeClr val="bg2">
                  <a:lumMod val="95000"/>
                  <a:lumOff val="5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35" name="Picture 34">
            <a:extLst>
              <a:ext uri="{FF2B5EF4-FFF2-40B4-BE49-F238E27FC236}">
                <a16:creationId xmlns:a16="http://schemas.microsoft.com/office/drawing/2014/main" id="{3F661271-B15B-4043-B708-1BD7F1D2CB9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23891" t="10889" r="38495" b="30830"/>
          <a:stretch/>
        </p:blipFill>
        <p:spPr>
          <a:xfrm rot="5400000">
            <a:off x="2509892" y="3682213"/>
            <a:ext cx="4288809" cy="142524"/>
          </a:xfrm>
          <a:prstGeom prst="rect">
            <a:avLst/>
          </a:prstGeom>
          <a:noFill/>
          <a:ln>
            <a:noFill/>
          </a:ln>
        </p:spPr>
      </p:pic>
      <p:sp>
        <p:nvSpPr>
          <p:cNvPr id="4" name="Content Placeholder 3">
            <a:extLst>
              <a:ext uri="{FF2B5EF4-FFF2-40B4-BE49-F238E27FC236}">
                <a16:creationId xmlns:a16="http://schemas.microsoft.com/office/drawing/2014/main" id="{9A0DA787-A7E3-8311-3AC5-C4FEDD336222}"/>
              </a:ext>
            </a:extLst>
          </p:cNvPr>
          <p:cNvSpPr>
            <a:spLocks noGrp="1"/>
          </p:cNvSpPr>
          <p:nvPr>
            <p:ph idx="1"/>
          </p:nvPr>
        </p:nvSpPr>
        <p:spPr>
          <a:xfrm>
            <a:off x="4976636" y="1600199"/>
            <a:ext cx="6078218" cy="4297680"/>
          </a:xfrm>
        </p:spPr>
        <p:txBody>
          <a:bodyPr anchor="ctr">
            <a:normAutofit/>
          </a:bodyPr>
          <a:lstStyle/>
          <a:p>
            <a:pPr marL="0" indent="0">
              <a:buNone/>
            </a:pPr>
            <a:r>
              <a:rPr lang="en-US" dirty="0"/>
              <a:t> </a:t>
            </a:r>
          </a:p>
        </p:txBody>
      </p:sp>
      <p:sp>
        <p:nvSpPr>
          <p:cNvPr id="19" name="TextBox 18">
            <a:extLst>
              <a:ext uri="{FF2B5EF4-FFF2-40B4-BE49-F238E27FC236}">
                <a16:creationId xmlns:a16="http://schemas.microsoft.com/office/drawing/2014/main" id="{31CAE649-9529-C5AA-EAF5-83986B16B0EB}"/>
              </a:ext>
            </a:extLst>
          </p:cNvPr>
          <p:cNvSpPr txBox="1"/>
          <p:nvPr/>
        </p:nvSpPr>
        <p:spPr>
          <a:xfrm>
            <a:off x="1049867" y="2277533"/>
            <a:ext cx="184731" cy="369332"/>
          </a:xfrm>
          <a:prstGeom prst="rect">
            <a:avLst/>
          </a:prstGeom>
          <a:noFill/>
        </p:spPr>
        <p:txBody>
          <a:bodyPr wrap="none" rtlCol="0">
            <a:spAutoFit/>
          </a:bodyPr>
          <a:lstStyle/>
          <a:p>
            <a:endParaRPr lang="en-US" dirty="0"/>
          </a:p>
        </p:txBody>
      </p:sp>
      <p:sp>
        <p:nvSpPr>
          <p:cNvPr id="22" name="Title 1">
            <a:extLst>
              <a:ext uri="{FF2B5EF4-FFF2-40B4-BE49-F238E27FC236}">
                <a16:creationId xmlns:a16="http://schemas.microsoft.com/office/drawing/2014/main" id="{4DDCDCA5-B31F-7044-6860-3FAE6F47BC1B}"/>
              </a:ext>
            </a:extLst>
          </p:cNvPr>
          <p:cNvSpPr>
            <a:spLocks noGrp="1"/>
          </p:cNvSpPr>
          <p:nvPr>
            <p:ph type="title"/>
          </p:nvPr>
        </p:nvSpPr>
        <p:spPr>
          <a:xfrm>
            <a:off x="904877" y="2415322"/>
            <a:ext cx="3451730" cy="2399869"/>
          </a:xfrm>
        </p:spPr>
        <p:txBody>
          <a:bodyPr anchor="ctr">
            <a:normAutofit/>
          </a:bodyPr>
          <a:lstStyle/>
          <a:p>
            <a:pPr algn="ctr"/>
            <a:r>
              <a:rPr lang="en-US" sz="4000" b="1" dirty="0">
                <a:latin typeface="Arial" panose="020B0604020202020204" pitchFamily="34" charset="0"/>
                <a:cs typeface="Arial" panose="020B0604020202020204" pitchFamily="34" charset="0"/>
              </a:rPr>
              <a:t>LM_FULL</a:t>
            </a:r>
          </a:p>
        </p:txBody>
      </p:sp>
      <p:pic>
        <p:nvPicPr>
          <p:cNvPr id="2" name="Picture 1" descr="Text&#10;&#10;Description automatically generated with medium confidence">
            <a:extLst>
              <a:ext uri="{FF2B5EF4-FFF2-40B4-BE49-F238E27FC236}">
                <a16:creationId xmlns:a16="http://schemas.microsoft.com/office/drawing/2014/main" id="{0F6CF4CE-9890-F9F2-2CBD-9F1A1F82A9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5849" y="2134316"/>
            <a:ext cx="4463209" cy="1025098"/>
          </a:xfrm>
          <a:prstGeom prst="rect">
            <a:avLst/>
          </a:prstGeom>
          <a:ln w="38100" cap="sq">
            <a:solidFill>
              <a:schemeClr val="bg2"/>
            </a:solidFill>
            <a:prstDash val="solid"/>
            <a:miter lim="800000"/>
          </a:ln>
          <a:effectLst>
            <a:outerShdw blurRad="50800" dist="38100" dir="2700000" algn="tl" rotWithShape="0">
              <a:srgbClr val="000000">
                <a:alpha val="43000"/>
              </a:srgbClr>
            </a:outerShdw>
          </a:effectLst>
        </p:spPr>
      </p:pic>
      <p:pic>
        <p:nvPicPr>
          <p:cNvPr id="3" name="Picture 2" descr="Text&#10;&#10;Description automatically generated">
            <a:extLst>
              <a:ext uri="{FF2B5EF4-FFF2-40B4-BE49-F238E27FC236}">
                <a16:creationId xmlns:a16="http://schemas.microsoft.com/office/drawing/2014/main" id="{31DC6F50-C48F-CEA1-B676-C66B2637C2CD}"/>
              </a:ext>
            </a:extLst>
          </p:cNvPr>
          <p:cNvPicPr>
            <a:picLocks noChangeAspect="1"/>
          </p:cNvPicPr>
          <p:nvPr/>
        </p:nvPicPr>
        <p:blipFill rotWithShape="1">
          <a:blip r:embed="rId4">
            <a:extLst>
              <a:ext uri="{28A0092B-C50C-407E-A947-70E740481C1C}">
                <a14:useLocalDpi xmlns:a14="http://schemas.microsoft.com/office/drawing/2010/main" val="0"/>
              </a:ext>
            </a:extLst>
          </a:blip>
          <a:srcRect r="1181"/>
          <a:stretch/>
        </p:blipFill>
        <p:spPr>
          <a:xfrm>
            <a:off x="6095848" y="4669266"/>
            <a:ext cx="4463209" cy="912986"/>
          </a:xfrm>
          <a:prstGeom prst="rect">
            <a:avLst/>
          </a:prstGeom>
          <a:ln w="38100" cap="sq">
            <a:solidFill>
              <a:schemeClr val="bg2"/>
            </a:solidFill>
            <a:prstDash val="solid"/>
            <a:miter lim="800000"/>
          </a:ln>
          <a:effectLst>
            <a:outerShdw blurRad="50800" dist="38100" dir="2700000" algn="tl" rotWithShape="0">
              <a:srgbClr val="000000">
                <a:alpha val="43000"/>
              </a:srgbClr>
            </a:outerShdw>
          </a:effectLst>
        </p:spPr>
      </p:pic>
      <p:pic>
        <p:nvPicPr>
          <p:cNvPr id="5" name="Picture 4">
            <a:extLst>
              <a:ext uri="{FF2B5EF4-FFF2-40B4-BE49-F238E27FC236}">
                <a16:creationId xmlns:a16="http://schemas.microsoft.com/office/drawing/2014/main" id="{FD041EC3-05FA-7147-43BB-C4683C13D5F9}"/>
              </a:ext>
            </a:extLst>
          </p:cNvPr>
          <p:cNvPicPr>
            <a:picLocks noChangeAspect="1"/>
          </p:cNvPicPr>
          <p:nvPr/>
        </p:nvPicPr>
        <p:blipFill rotWithShape="1">
          <a:blip r:embed="rId5"/>
          <a:srcRect r="6286" b="37625"/>
          <a:stretch/>
        </p:blipFill>
        <p:spPr>
          <a:xfrm>
            <a:off x="6095849" y="3353919"/>
            <a:ext cx="4487175" cy="558505"/>
          </a:xfrm>
          <a:prstGeom prst="rect">
            <a:avLst/>
          </a:prstGeom>
          <a:ln w="38100" cap="sq">
            <a:solidFill>
              <a:schemeClr val="bg2"/>
            </a:solidFill>
            <a:prstDash val="solid"/>
            <a:miter lim="800000"/>
          </a:ln>
          <a:effectLst>
            <a:outerShdw blurRad="50800" dist="38100" dir="2700000" algn="tl" rotWithShape="0">
              <a:srgbClr val="000000">
                <a:alpha val="43000"/>
              </a:srgbClr>
            </a:outerShdw>
          </a:effectLst>
        </p:spPr>
      </p:pic>
      <p:pic>
        <p:nvPicPr>
          <p:cNvPr id="7" name="Picture 6">
            <a:extLst>
              <a:ext uri="{FF2B5EF4-FFF2-40B4-BE49-F238E27FC236}">
                <a16:creationId xmlns:a16="http://schemas.microsoft.com/office/drawing/2014/main" id="{5C0458E1-48B1-A7EF-DBB8-191A14D2C4FE}"/>
              </a:ext>
            </a:extLst>
          </p:cNvPr>
          <p:cNvPicPr>
            <a:picLocks noChangeAspect="1"/>
          </p:cNvPicPr>
          <p:nvPr/>
        </p:nvPicPr>
        <p:blipFill rotWithShape="1">
          <a:blip r:embed="rId6"/>
          <a:srcRect r="39149"/>
          <a:stretch/>
        </p:blipFill>
        <p:spPr>
          <a:xfrm>
            <a:off x="6107831" y="4081284"/>
            <a:ext cx="4463209" cy="419122"/>
          </a:xfrm>
          <a:prstGeom prst="rect">
            <a:avLst/>
          </a:prstGeom>
          <a:ln w="38100" cap="sq">
            <a:solidFill>
              <a:schemeClr val="bg2"/>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925492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4000"/>
                <a:satMod val="80000"/>
                <a:lumMod val="106000"/>
              </a:schemeClr>
            </a:gs>
            <a:gs pos="100000">
              <a:schemeClr val="bg1">
                <a:shade val="80000"/>
                <a:lumMod val="108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29C51009-A09A-4689-8E6C-F8FC99E6A8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A9CC600D-86F3-4B9A-AD13-3908AD1ED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8768"/>
            <a:ext cx="12192000" cy="6389231"/>
          </a:xfrm>
          <a:prstGeom prst="rect">
            <a:avLst/>
          </a:prstGeom>
          <a:gradFill flip="none" rotWithShape="1">
            <a:gsLst>
              <a:gs pos="0">
                <a:schemeClr val="bg2">
                  <a:alpha val="0"/>
                  <a:lumMod val="100000"/>
                </a:schemeClr>
              </a:gs>
              <a:gs pos="100000">
                <a:schemeClr val="bg2">
                  <a:lumMod val="95000"/>
                  <a:lumOff val="5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35" name="Picture 34">
            <a:extLst>
              <a:ext uri="{FF2B5EF4-FFF2-40B4-BE49-F238E27FC236}">
                <a16:creationId xmlns:a16="http://schemas.microsoft.com/office/drawing/2014/main" id="{3F661271-B15B-4043-B708-1BD7F1D2CB9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23891" t="10889" r="38495" b="30830"/>
          <a:stretch/>
        </p:blipFill>
        <p:spPr>
          <a:xfrm rot="5400000">
            <a:off x="2509892" y="3682213"/>
            <a:ext cx="4288809" cy="142524"/>
          </a:xfrm>
          <a:prstGeom prst="rect">
            <a:avLst/>
          </a:prstGeom>
          <a:noFill/>
          <a:ln>
            <a:noFill/>
          </a:ln>
        </p:spPr>
      </p:pic>
      <p:sp>
        <p:nvSpPr>
          <p:cNvPr id="4" name="Content Placeholder 3">
            <a:extLst>
              <a:ext uri="{FF2B5EF4-FFF2-40B4-BE49-F238E27FC236}">
                <a16:creationId xmlns:a16="http://schemas.microsoft.com/office/drawing/2014/main" id="{9A0DA787-A7E3-8311-3AC5-C4FEDD336222}"/>
              </a:ext>
            </a:extLst>
          </p:cNvPr>
          <p:cNvSpPr>
            <a:spLocks noGrp="1"/>
          </p:cNvSpPr>
          <p:nvPr>
            <p:ph idx="1"/>
          </p:nvPr>
        </p:nvSpPr>
        <p:spPr>
          <a:xfrm>
            <a:off x="4976636" y="1600199"/>
            <a:ext cx="6078218" cy="4297680"/>
          </a:xfrm>
        </p:spPr>
        <p:txBody>
          <a:bodyPr anchor="ctr">
            <a:normAutofit/>
          </a:bodyPr>
          <a:lstStyle/>
          <a:p>
            <a:pPr marL="0" indent="0">
              <a:buNone/>
            </a:pPr>
            <a:r>
              <a:rPr lang="en-US" dirty="0"/>
              <a:t> </a:t>
            </a:r>
          </a:p>
        </p:txBody>
      </p:sp>
      <p:sp>
        <p:nvSpPr>
          <p:cNvPr id="19" name="TextBox 18">
            <a:extLst>
              <a:ext uri="{FF2B5EF4-FFF2-40B4-BE49-F238E27FC236}">
                <a16:creationId xmlns:a16="http://schemas.microsoft.com/office/drawing/2014/main" id="{31CAE649-9529-C5AA-EAF5-83986B16B0EB}"/>
              </a:ext>
            </a:extLst>
          </p:cNvPr>
          <p:cNvSpPr txBox="1"/>
          <p:nvPr/>
        </p:nvSpPr>
        <p:spPr>
          <a:xfrm>
            <a:off x="1049867" y="2277533"/>
            <a:ext cx="184731" cy="369332"/>
          </a:xfrm>
          <a:prstGeom prst="rect">
            <a:avLst/>
          </a:prstGeom>
          <a:noFill/>
        </p:spPr>
        <p:txBody>
          <a:bodyPr wrap="none" rtlCol="0">
            <a:spAutoFit/>
          </a:bodyPr>
          <a:lstStyle/>
          <a:p>
            <a:endParaRPr lang="en-US" dirty="0"/>
          </a:p>
        </p:txBody>
      </p:sp>
      <p:sp>
        <p:nvSpPr>
          <p:cNvPr id="22" name="Title 1">
            <a:extLst>
              <a:ext uri="{FF2B5EF4-FFF2-40B4-BE49-F238E27FC236}">
                <a16:creationId xmlns:a16="http://schemas.microsoft.com/office/drawing/2014/main" id="{4DDCDCA5-B31F-7044-6860-3FAE6F47BC1B}"/>
              </a:ext>
            </a:extLst>
          </p:cNvPr>
          <p:cNvSpPr>
            <a:spLocks noGrp="1"/>
          </p:cNvSpPr>
          <p:nvPr>
            <p:ph type="title"/>
          </p:nvPr>
        </p:nvSpPr>
        <p:spPr>
          <a:xfrm>
            <a:off x="904877" y="2415322"/>
            <a:ext cx="3451730" cy="2399869"/>
          </a:xfrm>
        </p:spPr>
        <p:txBody>
          <a:bodyPr anchor="ctr">
            <a:normAutofit/>
          </a:bodyPr>
          <a:lstStyle/>
          <a:p>
            <a:pPr algn="ctr"/>
            <a:r>
              <a:rPr lang="en-US" sz="4000" b="1" dirty="0">
                <a:latin typeface="Arial" panose="020B0604020202020204" pitchFamily="34" charset="0"/>
                <a:cs typeface="Arial" panose="020B0604020202020204" pitchFamily="34" charset="0"/>
              </a:rPr>
              <a:t>LM_BWD</a:t>
            </a:r>
          </a:p>
        </p:txBody>
      </p:sp>
      <p:pic>
        <p:nvPicPr>
          <p:cNvPr id="6" name="Picture 5">
            <a:extLst>
              <a:ext uri="{FF2B5EF4-FFF2-40B4-BE49-F238E27FC236}">
                <a16:creationId xmlns:a16="http://schemas.microsoft.com/office/drawing/2014/main" id="{66DFC67B-843B-E72D-F164-A554426BFCC8}"/>
              </a:ext>
            </a:extLst>
          </p:cNvPr>
          <p:cNvPicPr>
            <a:picLocks noChangeAspect="1"/>
          </p:cNvPicPr>
          <p:nvPr/>
        </p:nvPicPr>
        <p:blipFill>
          <a:blip r:embed="rId3"/>
          <a:stretch>
            <a:fillRect/>
          </a:stretch>
        </p:blipFill>
        <p:spPr>
          <a:xfrm>
            <a:off x="6096000" y="3977755"/>
            <a:ext cx="5518570" cy="1522365"/>
          </a:xfrm>
          <a:prstGeom prst="rect">
            <a:avLst/>
          </a:prstGeom>
          <a:ln w="38100" cap="sq">
            <a:solidFill>
              <a:schemeClr val="bg2"/>
            </a:solidFill>
            <a:prstDash val="solid"/>
            <a:miter lim="800000"/>
          </a:ln>
          <a:effectLst>
            <a:outerShdw blurRad="50800" dist="38100" dir="2700000" algn="tl" rotWithShape="0">
              <a:srgbClr val="000000">
                <a:alpha val="43000"/>
              </a:srgbClr>
            </a:outerShdw>
          </a:effectLst>
        </p:spPr>
      </p:pic>
      <p:pic>
        <p:nvPicPr>
          <p:cNvPr id="7" name="Picture 6">
            <a:extLst>
              <a:ext uri="{FF2B5EF4-FFF2-40B4-BE49-F238E27FC236}">
                <a16:creationId xmlns:a16="http://schemas.microsoft.com/office/drawing/2014/main" id="{97C1F32F-91E7-C3E3-B82F-99B840424F60}"/>
              </a:ext>
            </a:extLst>
          </p:cNvPr>
          <p:cNvPicPr>
            <a:picLocks noChangeAspect="1"/>
          </p:cNvPicPr>
          <p:nvPr/>
        </p:nvPicPr>
        <p:blipFill>
          <a:blip r:embed="rId4"/>
          <a:stretch>
            <a:fillRect/>
          </a:stretch>
        </p:blipFill>
        <p:spPr>
          <a:xfrm>
            <a:off x="6095660" y="2046501"/>
            <a:ext cx="5519062" cy="1749946"/>
          </a:xfrm>
          <a:prstGeom prst="rect">
            <a:avLst/>
          </a:prstGeom>
          <a:ln w="38100" cap="sq">
            <a:solidFill>
              <a:schemeClr val="bg2"/>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786675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4000"/>
                <a:satMod val="80000"/>
                <a:lumMod val="106000"/>
              </a:schemeClr>
            </a:gs>
            <a:gs pos="100000">
              <a:schemeClr val="bg1">
                <a:shade val="80000"/>
                <a:lumMod val="108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29C51009-A09A-4689-8E6C-F8FC99E6A8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A9CC600D-86F3-4B9A-AD13-3908AD1ED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8768"/>
            <a:ext cx="12192000" cy="6389231"/>
          </a:xfrm>
          <a:prstGeom prst="rect">
            <a:avLst/>
          </a:prstGeom>
          <a:gradFill flip="none" rotWithShape="1">
            <a:gsLst>
              <a:gs pos="0">
                <a:schemeClr val="bg2">
                  <a:alpha val="0"/>
                  <a:lumMod val="100000"/>
                </a:schemeClr>
              </a:gs>
              <a:gs pos="100000">
                <a:schemeClr val="bg2">
                  <a:lumMod val="95000"/>
                  <a:lumOff val="5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35" name="Picture 34">
            <a:extLst>
              <a:ext uri="{FF2B5EF4-FFF2-40B4-BE49-F238E27FC236}">
                <a16:creationId xmlns:a16="http://schemas.microsoft.com/office/drawing/2014/main" id="{3F661271-B15B-4043-B708-1BD7F1D2CB9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23891" t="10889" r="38495" b="30830"/>
          <a:stretch/>
        </p:blipFill>
        <p:spPr>
          <a:xfrm rot="5400000">
            <a:off x="2509892" y="3682213"/>
            <a:ext cx="4288809" cy="142524"/>
          </a:xfrm>
          <a:prstGeom prst="rect">
            <a:avLst/>
          </a:prstGeom>
          <a:noFill/>
          <a:ln>
            <a:noFill/>
          </a:ln>
        </p:spPr>
      </p:pic>
      <p:sp>
        <p:nvSpPr>
          <p:cNvPr id="4" name="Content Placeholder 3">
            <a:extLst>
              <a:ext uri="{FF2B5EF4-FFF2-40B4-BE49-F238E27FC236}">
                <a16:creationId xmlns:a16="http://schemas.microsoft.com/office/drawing/2014/main" id="{9A0DA787-A7E3-8311-3AC5-C4FEDD336222}"/>
              </a:ext>
            </a:extLst>
          </p:cNvPr>
          <p:cNvSpPr>
            <a:spLocks noGrp="1"/>
          </p:cNvSpPr>
          <p:nvPr>
            <p:ph idx="1"/>
          </p:nvPr>
        </p:nvSpPr>
        <p:spPr>
          <a:xfrm>
            <a:off x="4976636" y="1600199"/>
            <a:ext cx="6078218" cy="4297680"/>
          </a:xfrm>
        </p:spPr>
        <p:txBody>
          <a:bodyPr anchor="ctr">
            <a:normAutofit/>
          </a:bodyPr>
          <a:lstStyle/>
          <a:p>
            <a:pPr marL="0" indent="0">
              <a:buNone/>
            </a:pPr>
            <a:r>
              <a:rPr lang="en-US" dirty="0"/>
              <a:t> </a:t>
            </a:r>
          </a:p>
        </p:txBody>
      </p:sp>
      <p:sp>
        <p:nvSpPr>
          <p:cNvPr id="19" name="TextBox 18">
            <a:extLst>
              <a:ext uri="{FF2B5EF4-FFF2-40B4-BE49-F238E27FC236}">
                <a16:creationId xmlns:a16="http://schemas.microsoft.com/office/drawing/2014/main" id="{31CAE649-9529-C5AA-EAF5-83986B16B0EB}"/>
              </a:ext>
            </a:extLst>
          </p:cNvPr>
          <p:cNvSpPr txBox="1"/>
          <p:nvPr/>
        </p:nvSpPr>
        <p:spPr>
          <a:xfrm>
            <a:off x="1049867" y="2277533"/>
            <a:ext cx="184731" cy="369332"/>
          </a:xfrm>
          <a:prstGeom prst="rect">
            <a:avLst/>
          </a:prstGeom>
          <a:noFill/>
        </p:spPr>
        <p:txBody>
          <a:bodyPr wrap="none" rtlCol="0">
            <a:spAutoFit/>
          </a:bodyPr>
          <a:lstStyle/>
          <a:p>
            <a:endParaRPr lang="en-US" dirty="0"/>
          </a:p>
        </p:txBody>
      </p:sp>
      <p:sp>
        <p:nvSpPr>
          <p:cNvPr id="22" name="Title 1">
            <a:extLst>
              <a:ext uri="{FF2B5EF4-FFF2-40B4-BE49-F238E27FC236}">
                <a16:creationId xmlns:a16="http://schemas.microsoft.com/office/drawing/2014/main" id="{4DDCDCA5-B31F-7044-6860-3FAE6F47BC1B}"/>
              </a:ext>
            </a:extLst>
          </p:cNvPr>
          <p:cNvSpPr>
            <a:spLocks noGrp="1"/>
          </p:cNvSpPr>
          <p:nvPr>
            <p:ph type="title"/>
          </p:nvPr>
        </p:nvSpPr>
        <p:spPr>
          <a:xfrm>
            <a:off x="904877" y="2415322"/>
            <a:ext cx="3451730" cy="2399869"/>
          </a:xfrm>
        </p:spPr>
        <p:txBody>
          <a:bodyPr anchor="ctr">
            <a:normAutofit/>
          </a:bodyPr>
          <a:lstStyle/>
          <a:p>
            <a:pPr algn="ctr"/>
            <a:r>
              <a:rPr lang="en-US" sz="4000" b="1" dirty="0">
                <a:latin typeface="Arial" panose="020B0604020202020204" pitchFamily="34" charset="0"/>
                <a:cs typeface="Arial" panose="020B0604020202020204" pitchFamily="34" charset="0"/>
              </a:rPr>
              <a:t>GAM</a:t>
            </a:r>
          </a:p>
        </p:txBody>
      </p:sp>
      <p:pic>
        <p:nvPicPr>
          <p:cNvPr id="2" name="Picture 1">
            <a:extLst>
              <a:ext uri="{FF2B5EF4-FFF2-40B4-BE49-F238E27FC236}">
                <a16:creationId xmlns:a16="http://schemas.microsoft.com/office/drawing/2014/main" id="{77EA58A5-140C-4499-6BCF-5135A0C84A6D}"/>
              </a:ext>
            </a:extLst>
          </p:cNvPr>
          <p:cNvPicPr>
            <a:picLocks noChangeAspect="1"/>
          </p:cNvPicPr>
          <p:nvPr/>
        </p:nvPicPr>
        <p:blipFill>
          <a:blip r:embed="rId3"/>
          <a:stretch>
            <a:fillRect/>
          </a:stretch>
        </p:blipFill>
        <p:spPr>
          <a:xfrm>
            <a:off x="6095999" y="2196187"/>
            <a:ext cx="4487175" cy="1123451"/>
          </a:xfrm>
          <a:prstGeom prst="rect">
            <a:avLst/>
          </a:prstGeom>
          <a:ln w="38100" cap="sq">
            <a:solidFill>
              <a:schemeClr val="bg2"/>
            </a:solidFill>
            <a:prstDash val="solid"/>
            <a:miter lim="800000"/>
          </a:ln>
          <a:effectLst>
            <a:outerShdw blurRad="50800" dist="38100" dir="2700000" algn="tl" rotWithShape="0">
              <a:srgbClr val="000000">
                <a:alpha val="43000"/>
              </a:srgbClr>
            </a:outerShdw>
          </a:effectLst>
        </p:spPr>
      </p:pic>
      <p:pic>
        <p:nvPicPr>
          <p:cNvPr id="5" name="Picture 4">
            <a:extLst>
              <a:ext uri="{FF2B5EF4-FFF2-40B4-BE49-F238E27FC236}">
                <a16:creationId xmlns:a16="http://schemas.microsoft.com/office/drawing/2014/main" id="{F98F13F4-272E-8DC6-84A1-A0CAF0F76C18}"/>
              </a:ext>
            </a:extLst>
          </p:cNvPr>
          <p:cNvPicPr>
            <a:picLocks noChangeAspect="1"/>
          </p:cNvPicPr>
          <p:nvPr/>
        </p:nvPicPr>
        <p:blipFill>
          <a:blip r:embed="rId4"/>
          <a:stretch>
            <a:fillRect/>
          </a:stretch>
        </p:blipFill>
        <p:spPr>
          <a:xfrm>
            <a:off x="6096000" y="4382173"/>
            <a:ext cx="5086061" cy="866036"/>
          </a:xfrm>
          <a:prstGeom prst="rect">
            <a:avLst/>
          </a:prstGeom>
          <a:ln w="38100" cap="sq">
            <a:solidFill>
              <a:schemeClr val="bg2"/>
            </a:solidFill>
            <a:prstDash val="solid"/>
            <a:miter lim="800000"/>
          </a:ln>
          <a:effectLst>
            <a:outerShdw blurRad="50800" dist="38100" dir="2700000" algn="tl" rotWithShape="0">
              <a:srgbClr val="000000">
                <a:alpha val="43000"/>
              </a:srgbClr>
            </a:outerShdw>
          </a:effectLst>
        </p:spPr>
      </p:pic>
      <p:pic>
        <p:nvPicPr>
          <p:cNvPr id="9" name="Picture 8">
            <a:extLst>
              <a:ext uri="{FF2B5EF4-FFF2-40B4-BE49-F238E27FC236}">
                <a16:creationId xmlns:a16="http://schemas.microsoft.com/office/drawing/2014/main" id="{19AEDA58-5010-CC09-3D95-5C87F5F9A1F3}"/>
              </a:ext>
            </a:extLst>
          </p:cNvPr>
          <p:cNvPicPr>
            <a:picLocks noChangeAspect="1"/>
          </p:cNvPicPr>
          <p:nvPr/>
        </p:nvPicPr>
        <p:blipFill rotWithShape="1">
          <a:blip r:embed="rId5"/>
          <a:srcRect r="40717"/>
          <a:stretch/>
        </p:blipFill>
        <p:spPr>
          <a:xfrm>
            <a:off x="6095999" y="3469886"/>
            <a:ext cx="5086062" cy="762039"/>
          </a:xfrm>
          <a:prstGeom prst="rect">
            <a:avLst/>
          </a:prstGeom>
          <a:ln w="38100" cap="sq">
            <a:solidFill>
              <a:schemeClr val="bg2"/>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839623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438F79-1B4D-87A7-7AFE-C66AD9CC01A6}"/>
              </a:ext>
            </a:extLst>
          </p:cNvPr>
          <p:cNvSpPr>
            <a:spLocks noGrp="1"/>
          </p:cNvSpPr>
          <p:nvPr>
            <p:ph type="title"/>
          </p:nvPr>
        </p:nvSpPr>
        <p:spPr>
          <a:xfrm>
            <a:off x="-157873" y="899467"/>
            <a:ext cx="11296368" cy="1220656"/>
          </a:xfrm>
        </p:spPr>
        <p:txBody>
          <a:bodyPr/>
          <a:lstStyle/>
          <a:p>
            <a:r>
              <a:rPr lang="en-US"/>
              <a:t> </a:t>
            </a:r>
          </a:p>
        </p:txBody>
      </p:sp>
      <p:sp>
        <p:nvSpPr>
          <p:cNvPr id="3" name="Content Placeholder 2">
            <a:extLst>
              <a:ext uri="{FF2B5EF4-FFF2-40B4-BE49-F238E27FC236}">
                <a16:creationId xmlns:a16="http://schemas.microsoft.com/office/drawing/2014/main" id="{BF837BB5-ECB7-AE79-7C17-6C6E661426F2}"/>
              </a:ext>
            </a:extLst>
          </p:cNvPr>
          <p:cNvSpPr>
            <a:spLocks noGrp="1"/>
          </p:cNvSpPr>
          <p:nvPr>
            <p:ph idx="1"/>
          </p:nvPr>
        </p:nvSpPr>
        <p:spPr>
          <a:xfrm>
            <a:off x="-157873" y="1751075"/>
            <a:ext cx="11296368" cy="3832833"/>
          </a:xfrm>
        </p:spPr>
        <p:txBody>
          <a:bodyPr/>
          <a:lstStyle/>
          <a:p>
            <a:pPr marL="0" indent="0">
              <a:buNone/>
            </a:pPr>
            <a:r>
              <a:rPr lang="en-US"/>
              <a:t> </a:t>
            </a:r>
          </a:p>
        </p:txBody>
      </p:sp>
      <p:pic>
        <p:nvPicPr>
          <p:cNvPr id="7" name="Picture 6" descr="A picture containing chart&#10;&#10;Description automatically generated">
            <a:extLst>
              <a:ext uri="{FF2B5EF4-FFF2-40B4-BE49-F238E27FC236}">
                <a16:creationId xmlns:a16="http://schemas.microsoft.com/office/drawing/2014/main" id="{FFF6C3B9-6215-1858-B398-7165C34437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0053" y="862153"/>
            <a:ext cx="2831583" cy="1637009"/>
          </a:xfrm>
          <a:prstGeom prst="rect">
            <a:avLst/>
          </a:prstGeom>
        </p:spPr>
      </p:pic>
      <p:pic>
        <p:nvPicPr>
          <p:cNvPr id="9" name="Picture 8" descr="Chart, line chart, scatter chart&#10;&#10;Description automatically generated">
            <a:extLst>
              <a:ext uri="{FF2B5EF4-FFF2-40B4-BE49-F238E27FC236}">
                <a16:creationId xmlns:a16="http://schemas.microsoft.com/office/drawing/2014/main" id="{A9D2E2CE-134C-3B76-EA6C-7530C3A0A0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4434" y="2589604"/>
            <a:ext cx="2820149" cy="1637009"/>
          </a:xfrm>
          <a:prstGeom prst="rect">
            <a:avLst/>
          </a:prstGeom>
        </p:spPr>
      </p:pic>
      <p:pic>
        <p:nvPicPr>
          <p:cNvPr id="11" name="Picture 10" descr="Graphical user interface, text, application&#10;&#10;Description automatically generated">
            <a:extLst>
              <a:ext uri="{FF2B5EF4-FFF2-40B4-BE49-F238E27FC236}">
                <a16:creationId xmlns:a16="http://schemas.microsoft.com/office/drawing/2014/main" id="{F6444B0C-DC11-501D-061F-17D2C364A5A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8718" y="4317055"/>
            <a:ext cx="2831583" cy="1637009"/>
          </a:xfrm>
          <a:prstGeom prst="rect">
            <a:avLst/>
          </a:prstGeom>
        </p:spPr>
      </p:pic>
      <p:pic>
        <p:nvPicPr>
          <p:cNvPr id="13" name="Picture 12" descr="Text&#10;&#10;Description automatically generated with medium confidence">
            <a:extLst>
              <a:ext uri="{FF2B5EF4-FFF2-40B4-BE49-F238E27FC236}">
                <a16:creationId xmlns:a16="http://schemas.microsoft.com/office/drawing/2014/main" id="{36422E74-CB85-4590-9618-BBF1E74BBEE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57569" y="846496"/>
            <a:ext cx="2829672" cy="1637009"/>
          </a:xfrm>
          <a:prstGeom prst="rect">
            <a:avLst/>
          </a:prstGeom>
        </p:spPr>
      </p:pic>
      <p:pic>
        <p:nvPicPr>
          <p:cNvPr id="15" name="Picture 14" descr="Chart&#10;&#10;Description automatically generated with medium confidence">
            <a:extLst>
              <a:ext uri="{FF2B5EF4-FFF2-40B4-BE49-F238E27FC236}">
                <a16:creationId xmlns:a16="http://schemas.microsoft.com/office/drawing/2014/main" id="{BA55CB46-73F9-E7AA-95FF-1B0B19AC746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61624" y="2581775"/>
            <a:ext cx="2827761" cy="1637009"/>
          </a:xfrm>
          <a:prstGeom prst="rect">
            <a:avLst/>
          </a:prstGeom>
        </p:spPr>
      </p:pic>
      <p:pic>
        <p:nvPicPr>
          <p:cNvPr id="17" name="Picture 16" descr="Chart&#10;&#10;Description automatically generated">
            <a:extLst>
              <a:ext uri="{FF2B5EF4-FFF2-40B4-BE49-F238E27FC236}">
                <a16:creationId xmlns:a16="http://schemas.microsoft.com/office/drawing/2014/main" id="{9278AA4E-A945-77E7-A2A7-B5BBA4FFEED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261624" y="4317054"/>
            <a:ext cx="2823951" cy="1637009"/>
          </a:xfrm>
          <a:prstGeom prst="rect">
            <a:avLst/>
          </a:prstGeom>
        </p:spPr>
      </p:pic>
      <p:pic>
        <p:nvPicPr>
          <p:cNvPr id="19" name="Picture 18" descr="Chart&#10;&#10;Description automatically generated">
            <a:extLst>
              <a:ext uri="{FF2B5EF4-FFF2-40B4-BE49-F238E27FC236}">
                <a16:creationId xmlns:a16="http://schemas.microsoft.com/office/drawing/2014/main" id="{7FD92517-BA70-7CFC-BA70-B2C6105979F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176124" y="837524"/>
            <a:ext cx="2825854" cy="1637009"/>
          </a:xfrm>
          <a:prstGeom prst="rect">
            <a:avLst/>
          </a:prstGeom>
        </p:spPr>
      </p:pic>
      <p:pic>
        <p:nvPicPr>
          <p:cNvPr id="21" name="Picture 20" descr="Graphical user interface, text&#10;&#10;Description automatically generated with medium confidence">
            <a:extLst>
              <a:ext uri="{FF2B5EF4-FFF2-40B4-BE49-F238E27FC236}">
                <a16:creationId xmlns:a16="http://schemas.microsoft.com/office/drawing/2014/main" id="{DC74D7D5-B68A-4CF5-D2DB-CD804C84DCC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183725" y="2581774"/>
            <a:ext cx="2818253" cy="1637009"/>
          </a:xfrm>
          <a:prstGeom prst="rect">
            <a:avLst/>
          </a:prstGeom>
        </p:spPr>
      </p:pic>
      <p:pic>
        <p:nvPicPr>
          <p:cNvPr id="23" name="Picture 22" descr="Chart, line chart&#10;&#10;Description automatically generated">
            <a:extLst>
              <a:ext uri="{FF2B5EF4-FFF2-40B4-BE49-F238E27FC236}">
                <a16:creationId xmlns:a16="http://schemas.microsoft.com/office/drawing/2014/main" id="{3148124E-9FFC-8AE4-A220-3EED25B1892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176124" y="4303489"/>
            <a:ext cx="2825854" cy="1637009"/>
          </a:xfrm>
          <a:prstGeom prst="rect">
            <a:avLst/>
          </a:prstGeom>
        </p:spPr>
      </p:pic>
      <p:pic>
        <p:nvPicPr>
          <p:cNvPr id="25" name="Picture 24" descr="Chart, line chart&#10;&#10;Description automatically generated">
            <a:extLst>
              <a:ext uri="{FF2B5EF4-FFF2-40B4-BE49-F238E27FC236}">
                <a16:creationId xmlns:a16="http://schemas.microsoft.com/office/drawing/2014/main" id="{8994EAE9-148E-0531-59B4-8AA3811960CD}"/>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095519" y="809931"/>
            <a:ext cx="2825854" cy="1637009"/>
          </a:xfrm>
          <a:prstGeom prst="rect">
            <a:avLst/>
          </a:prstGeom>
        </p:spPr>
      </p:pic>
      <p:pic>
        <p:nvPicPr>
          <p:cNvPr id="27" name="Picture 26" descr="Chart, line chart&#10;&#10;Description automatically generated">
            <a:extLst>
              <a:ext uri="{FF2B5EF4-FFF2-40B4-BE49-F238E27FC236}">
                <a16:creationId xmlns:a16="http://schemas.microsoft.com/office/drawing/2014/main" id="{83F53148-AD33-21ED-90DC-35B5C2A07DAA}"/>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095519" y="2569579"/>
            <a:ext cx="2825854" cy="1637009"/>
          </a:xfrm>
          <a:prstGeom prst="rect">
            <a:avLst/>
          </a:prstGeom>
        </p:spPr>
      </p:pic>
      <p:pic>
        <p:nvPicPr>
          <p:cNvPr id="29" name="Picture 28" descr="Chart, line chart, scatter chart&#10;&#10;Description automatically generated">
            <a:extLst>
              <a:ext uri="{FF2B5EF4-FFF2-40B4-BE49-F238E27FC236}">
                <a16:creationId xmlns:a16="http://schemas.microsoft.com/office/drawing/2014/main" id="{960DDE0A-9D9D-7B77-9D87-74ABDCA1FBBC}"/>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093610" y="4329796"/>
            <a:ext cx="2829672" cy="1637009"/>
          </a:xfrm>
          <a:prstGeom prst="rect">
            <a:avLst/>
          </a:prstGeom>
        </p:spPr>
      </p:pic>
      <p:sp>
        <p:nvSpPr>
          <p:cNvPr id="54" name="TextBox 53">
            <a:extLst>
              <a:ext uri="{FF2B5EF4-FFF2-40B4-BE49-F238E27FC236}">
                <a16:creationId xmlns:a16="http://schemas.microsoft.com/office/drawing/2014/main" id="{E8BB1C98-B347-DF38-89D0-658D291BEC2F}"/>
              </a:ext>
            </a:extLst>
          </p:cNvPr>
          <p:cNvSpPr txBox="1"/>
          <p:nvPr/>
        </p:nvSpPr>
        <p:spPr>
          <a:xfrm>
            <a:off x="1315331" y="-5664"/>
            <a:ext cx="9561338" cy="707886"/>
          </a:xfrm>
          <a:prstGeom prst="rect">
            <a:avLst/>
          </a:prstGeom>
          <a:noFill/>
        </p:spPr>
        <p:txBody>
          <a:bodyPr wrap="square" rtlCol="0">
            <a:spAutoFit/>
          </a:bodyPr>
          <a:lstStyle/>
          <a:p>
            <a:pPr algn="ctr"/>
            <a:r>
              <a:rPr lang="en-US" sz="4000" b="1" dirty="0">
                <a:latin typeface="Arial" panose="020B0604020202020204" pitchFamily="34" charset="0"/>
                <a:cs typeface="Arial" panose="020B0604020202020204" pitchFamily="34" charset="0"/>
              </a:rPr>
              <a:t>Gam Plot-1(a)</a:t>
            </a:r>
          </a:p>
        </p:txBody>
      </p:sp>
    </p:spTree>
    <p:extLst>
      <p:ext uri="{BB962C8B-B14F-4D97-AF65-F5344CB8AC3E}">
        <p14:creationId xmlns:p14="http://schemas.microsoft.com/office/powerpoint/2010/main" val="1996308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438F79-1B4D-87A7-7AFE-C66AD9CC01A6}"/>
              </a:ext>
            </a:extLst>
          </p:cNvPr>
          <p:cNvSpPr>
            <a:spLocks noGrp="1"/>
          </p:cNvSpPr>
          <p:nvPr>
            <p:ph type="title"/>
          </p:nvPr>
        </p:nvSpPr>
        <p:spPr>
          <a:xfrm>
            <a:off x="-49954" y="943188"/>
            <a:ext cx="10816155" cy="1216122"/>
          </a:xfrm>
        </p:spPr>
        <p:txBody>
          <a:bodyPr/>
          <a:lstStyle/>
          <a:p>
            <a:r>
              <a:rPr lang="en-US"/>
              <a:t> </a:t>
            </a:r>
          </a:p>
        </p:txBody>
      </p:sp>
      <p:sp>
        <p:nvSpPr>
          <p:cNvPr id="3" name="Content Placeholder 2">
            <a:extLst>
              <a:ext uri="{FF2B5EF4-FFF2-40B4-BE49-F238E27FC236}">
                <a16:creationId xmlns:a16="http://schemas.microsoft.com/office/drawing/2014/main" id="{BF837BB5-ECB7-AE79-7C17-6C6E661426F2}"/>
              </a:ext>
            </a:extLst>
          </p:cNvPr>
          <p:cNvSpPr>
            <a:spLocks noGrp="1"/>
          </p:cNvSpPr>
          <p:nvPr>
            <p:ph idx="1"/>
          </p:nvPr>
        </p:nvSpPr>
        <p:spPr>
          <a:xfrm>
            <a:off x="-49954" y="1804498"/>
            <a:ext cx="10816155" cy="3818597"/>
          </a:xfrm>
        </p:spPr>
        <p:txBody>
          <a:bodyPr/>
          <a:lstStyle/>
          <a:p>
            <a:pPr marL="0" indent="0">
              <a:buNone/>
            </a:pPr>
            <a:r>
              <a:rPr lang="en-US"/>
              <a:t> </a:t>
            </a:r>
          </a:p>
        </p:txBody>
      </p:sp>
      <p:pic>
        <p:nvPicPr>
          <p:cNvPr id="4" name="Picture 3" descr="Chart, line chart, scatter chart&#10;&#10;Description automatically generated">
            <a:extLst>
              <a:ext uri="{FF2B5EF4-FFF2-40B4-BE49-F238E27FC236}">
                <a16:creationId xmlns:a16="http://schemas.microsoft.com/office/drawing/2014/main" id="{5D4B5D4F-AB0C-7B55-E927-DC878757F9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4125" y="2622497"/>
            <a:ext cx="2778798" cy="1613006"/>
          </a:xfrm>
          <a:prstGeom prst="rect">
            <a:avLst/>
          </a:prstGeom>
        </p:spPr>
      </p:pic>
      <p:pic>
        <p:nvPicPr>
          <p:cNvPr id="6" name="Picture 5" descr="Chart, scatter chart&#10;&#10;Description automatically generated">
            <a:extLst>
              <a:ext uri="{FF2B5EF4-FFF2-40B4-BE49-F238E27FC236}">
                <a16:creationId xmlns:a16="http://schemas.microsoft.com/office/drawing/2014/main" id="{43A94577-EE4A-A19B-7D71-BEAC8B28DA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1591" y="4395910"/>
            <a:ext cx="2784420" cy="1613006"/>
          </a:xfrm>
          <a:prstGeom prst="rect">
            <a:avLst/>
          </a:prstGeom>
        </p:spPr>
      </p:pic>
      <p:pic>
        <p:nvPicPr>
          <p:cNvPr id="7" name="Picture 6" descr="Chart, line chart&#10;&#10;Description automatically generated">
            <a:extLst>
              <a:ext uri="{FF2B5EF4-FFF2-40B4-BE49-F238E27FC236}">
                <a16:creationId xmlns:a16="http://schemas.microsoft.com/office/drawing/2014/main" id="{9C02C8E8-E261-212F-0E91-F234E7E7DF7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06657" y="849084"/>
            <a:ext cx="2784420" cy="1613006"/>
          </a:xfrm>
          <a:prstGeom prst="rect">
            <a:avLst/>
          </a:prstGeom>
        </p:spPr>
      </p:pic>
      <p:pic>
        <p:nvPicPr>
          <p:cNvPr id="8" name="Picture 7" descr="Chart, scatter chart&#10;&#10;Description automatically generated">
            <a:extLst>
              <a:ext uri="{FF2B5EF4-FFF2-40B4-BE49-F238E27FC236}">
                <a16:creationId xmlns:a16="http://schemas.microsoft.com/office/drawing/2014/main" id="{ECB7CDDC-E6ED-FE5D-B482-4C32517F07C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99167" y="2589563"/>
            <a:ext cx="2793839" cy="1613006"/>
          </a:xfrm>
          <a:prstGeom prst="rect">
            <a:avLst/>
          </a:prstGeom>
        </p:spPr>
      </p:pic>
      <p:pic>
        <p:nvPicPr>
          <p:cNvPr id="9" name="Picture 8" descr="Chart, line chart&#10;&#10;Description automatically generated">
            <a:extLst>
              <a:ext uri="{FF2B5EF4-FFF2-40B4-BE49-F238E27FC236}">
                <a16:creationId xmlns:a16="http://schemas.microsoft.com/office/drawing/2014/main" id="{5030BFFD-039B-E8AB-62BB-957D5F65ED5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01013" y="4395910"/>
            <a:ext cx="2790064" cy="1613006"/>
          </a:xfrm>
          <a:prstGeom prst="rect">
            <a:avLst/>
          </a:prstGeom>
        </p:spPr>
      </p:pic>
      <p:pic>
        <p:nvPicPr>
          <p:cNvPr id="10" name="Picture 9" descr="Chart, line chart&#10;&#10;Description automatically generated">
            <a:extLst>
              <a:ext uri="{FF2B5EF4-FFF2-40B4-BE49-F238E27FC236}">
                <a16:creationId xmlns:a16="http://schemas.microsoft.com/office/drawing/2014/main" id="{A5A5555E-4E0C-3507-E7F7-1C7A2990990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49496" y="842045"/>
            <a:ext cx="2793839" cy="1613006"/>
          </a:xfrm>
          <a:prstGeom prst="rect">
            <a:avLst/>
          </a:prstGeom>
        </p:spPr>
      </p:pic>
      <p:pic>
        <p:nvPicPr>
          <p:cNvPr id="11" name="Picture 10" descr="Chart, line chart&#10;&#10;Description automatically generated">
            <a:extLst>
              <a:ext uri="{FF2B5EF4-FFF2-40B4-BE49-F238E27FC236}">
                <a16:creationId xmlns:a16="http://schemas.microsoft.com/office/drawing/2014/main" id="{44221581-B17A-AB31-11E3-58F3D11A6C5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171918" y="2622497"/>
            <a:ext cx="2788181" cy="1613006"/>
          </a:xfrm>
          <a:prstGeom prst="rect">
            <a:avLst/>
          </a:prstGeom>
        </p:spPr>
      </p:pic>
      <p:pic>
        <p:nvPicPr>
          <p:cNvPr id="12" name="Picture 11" descr="Chart, line chart&#10;&#10;Description automatically generated">
            <a:extLst>
              <a:ext uri="{FF2B5EF4-FFF2-40B4-BE49-F238E27FC236}">
                <a16:creationId xmlns:a16="http://schemas.microsoft.com/office/drawing/2014/main" id="{AF7DDB38-9377-80C1-0C7A-430838487F1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162664" y="4398594"/>
            <a:ext cx="2780671" cy="1613006"/>
          </a:xfrm>
          <a:prstGeom prst="rect">
            <a:avLst/>
          </a:prstGeom>
        </p:spPr>
      </p:pic>
      <p:pic>
        <p:nvPicPr>
          <p:cNvPr id="13" name="Picture 12" descr="Chart, line chart&#10;&#10;Description automatically generated">
            <a:extLst>
              <a:ext uri="{FF2B5EF4-FFF2-40B4-BE49-F238E27FC236}">
                <a16:creationId xmlns:a16="http://schemas.microsoft.com/office/drawing/2014/main" id="{77C7772F-185C-55E6-60B6-3C87B9298C2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114922" y="842045"/>
            <a:ext cx="2780671" cy="1613006"/>
          </a:xfrm>
          <a:prstGeom prst="rect">
            <a:avLst/>
          </a:prstGeom>
        </p:spPr>
      </p:pic>
      <p:pic>
        <p:nvPicPr>
          <p:cNvPr id="14" name="Picture 13" descr="Graphical user interface&#10;&#10;Description automatically generated">
            <a:extLst>
              <a:ext uri="{FF2B5EF4-FFF2-40B4-BE49-F238E27FC236}">
                <a16:creationId xmlns:a16="http://schemas.microsoft.com/office/drawing/2014/main" id="{3C844008-3116-53AF-5431-9D8E5AFD36A5}"/>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139011" y="2589563"/>
            <a:ext cx="2790064" cy="1613006"/>
          </a:xfrm>
          <a:prstGeom prst="rect">
            <a:avLst/>
          </a:prstGeom>
        </p:spPr>
      </p:pic>
      <p:pic>
        <p:nvPicPr>
          <p:cNvPr id="15" name="Picture 14" descr="A picture containing chart&#10;&#10;Description automatically generated">
            <a:extLst>
              <a:ext uri="{FF2B5EF4-FFF2-40B4-BE49-F238E27FC236}">
                <a16:creationId xmlns:a16="http://schemas.microsoft.com/office/drawing/2014/main" id="{5E26F430-C743-ED0D-67A8-9531C0D473B5}"/>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114922" y="4395910"/>
            <a:ext cx="2790064" cy="1613006"/>
          </a:xfrm>
          <a:prstGeom prst="rect">
            <a:avLst/>
          </a:prstGeom>
        </p:spPr>
      </p:pic>
      <p:pic>
        <p:nvPicPr>
          <p:cNvPr id="16" name="Picture 15" descr="Chart&#10;&#10;Description automatically generated">
            <a:extLst>
              <a:ext uri="{FF2B5EF4-FFF2-40B4-BE49-F238E27FC236}">
                <a16:creationId xmlns:a16="http://schemas.microsoft.com/office/drawing/2014/main" id="{9318223A-ACB3-78C6-9BCF-F241A119C8CE}"/>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22341" y="849084"/>
            <a:ext cx="2786299" cy="1613006"/>
          </a:xfrm>
          <a:prstGeom prst="rect">
            <a:avLst/>
          </a:prstGeom>
        </p:spPr>
      </p:pic>
      <p:sp>
        <p:nvSpPr>
          <p:cNvPr id="17" name="TextBox 16">
            <a:extLst>
              <a:ext uri="{FF2B5EF4-FFF2-40B4-BE49-F238E27FC236}">
                <a16:creationId xmlns:a16="http://schemas.microsoft.com/office/drawing/2014/main" id="{DEE99531-B7EA-8699-6626-9E40E2EFA651}"/>
              </a:ext>
            </a:extLst>
          </p:cNvPr>
          <p:cNvSpPr txBox="1"/>
          <p:nvPr/>
        </p:nvSpPr>
        <p:spPr>
          <a:xfrm>
            <a:off x="1315331" y="-5664"/>
            <a:ext cx="9561338" cy="707886"/>
          </a:xfrm>
          <a:prstGeom prst="rect">
            <a:avLst/>
          </a:prstGeom>
          <a:noFill/>
        </p:spPr>
        <p:txBody>
          <a:bodyPr wrap="square" rtlCol="0">
            <a:spAutoFit/>
          </a:bodyPr>
          <a:lstStyle/>
          <a:p>
            <a:pPr algn="ctr"/>
            <a:r>
              <a:rPr lang="en-US" sz="4000" b="1" dirty="0">
                <a:latin typeface="Arial" panose="020B0604020202020204" pitchFamily="34" charset="0"/>
                <a:cs typeface="Arial" panose="020B0604020202020204" pitchFamily="34" charset="0"/>
              </a:rPr>
              <a:t>Gam Plot-1(b)</a:t>
            </a:r>
          </a:p>
        </p:txBody>
      </p:sp>
    </p:spTree>
    <p:extLst>
      <p:ext uri="{BB962C8B-B14F-4D97-AF65-F5344CB8AC3E}">
        <p14:creationId xmlns:p14="http://schemas.microsoft.com/office/powerpoint/2010/main" val="2864631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4000"/>
                <a:satMod val="80000"/>
                <a:lumMod val="106000"/>
              </a:schemeClr>
            </a:gs>
            <a:gs pos="100000">
              <a:schemeClr val="bg1">
                <a:shade val="80000"/>
                <a:lumMod val="108000"/>
              </a:schemeClr>
            </a:gs>
          </a:gsLst>
          <a:path path="circle">
            <a:fillToRect l="43000" r="43000" b="100000"/>
          </a:path>
        </a:gra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CB1DE69F-569C-4A49-8E50-4093C135AEC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a:xfrm>
            <a:off x="0" y="6119336"/>
            <a:ext cx="12192000" cy="742950"/>
          </a:xfrm>
          <a:prstGeom prst="rect">
            <a:avLst/>
          </a:prstGeom>
        </p:spPr>
      </p:pic>
      <p:sp>
        <p:nvSpPr>
          <p:cNvPr id="12" name="Rectangle 11">
            <a:extLst>
              <a:ext uri="{FF2B5EF4-FFF2-40B4-BE49-F238E27FC236}">
                <a16:creationId xmlns:a16="http://schemas.microsoft.com/office/drawing/2014/main" id="{50B488F5-9CE4-4346-B22F-600286ED4D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8769"/>
            <a:ext cx="12192000" cy="5647024"/>
          </a:xfrm>
          <a:prstGeom prst="rect">
            <a:avLst/>
          </a:prstGeom>
          <a:gradFill flip="none" rotWithShape="1">
            <a:gsLst>
              <a:gs pos="0">
                <a:schemeClr val="bg2">
                  <a:alpha val="0"/>
                  <a:lumMod val="100000"/>
                </a:schemeClr>
              </a:gs>
              <a:gs pos="100000">
                <a:schemeClr val="bg2">
                  <a:lumMod val="95000"/>
                  <a:lumOff val="5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8" name="Straight Connector 13">
            <a:extLst>
              <a:ext uri="{FF2B5EF4-FFF2-40B4-BE49-F238E27FC236}">
                <a16:creationId xmlns:a16="http://schemas.microsoft.com/office/drawing/2014/main" id="{5F76596F-57DF-4A0C-96D9-046DC3B30E9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1269"/>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16176A8D-754E-4699-9AAC-A833466A201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duotone>
              <a:schemeClr val="accent1">
                <a:shade val="45000"/>
                <a:satMod val="135000"/>
              </a:schemeClr>
              <a:prstClr val="white"/>
            </a:duotone>
            <a:extLst>
              <a:ext uri="{28A0092B-C50C-407E-A947-70E740481C1C}">
                <a14:useLocalDpi xmlns:a14="http://schemas.microsoft.com/office/drawing/2010/main" val="0"/>
              </a:ext>
            </a:extLst>
          </a:blip>
          <a:srcRect l="-115" r="15828" b="36435"/>
          <a:stretch/>
        </p:blipFill>
        <p:spPr>
          <a:xfrm>
            <a:off x="1125460" y="643464"/>
            <a:ext cx="9610344" cy="155448"/>
          </a:xfrm>
          <a:prstGeom prst="rect">
            <a:avLst/>
          </a:prstGeom>
          <a:noFill/>
          <a:ln>
            <a:noFill/>
          </a:ln>
        </p:spPr>
      </p:pic>
      <p:sp useBgFill="1">
        <p:nvSpPr>
          <p:cNvPr id="18" name="Rectangle 17">
            <a:extLst>
              <a:ext uri="{FF2B5EF4-FFF2-40B4-BE49-F238E27FC236}">
                <a16:creationId xmlns:a16="http://schemas.microsoft.com/office/drawing/2014/main" id="{2AA0E174-1032-45EB-8FEE-2178019BAE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C017D167-735C-4828-BF61-5BEC0A93C0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8769"/>
            <a:ext cx="12192000" cy="5647024"/>
          </a:xfrm>
          <a:prstGeom prst="rect">
            <a:avLst/>
          </a:prstGeom>
          <a:gradFill flip="none" rotWithShape="1">
            <a:gsLst>
              <a:gs pos="0">
                <a:schemeClr val="bg2">
                  <a:alpha val="0"/>
                  <a:lumMod val="100000"/>
                </a:schemeClr>
              </a:gs>
              <a:gs pos="100000">
                <a:schemeClr val="bg2">
                  <a:lumMod val="95000"/>
                  <a:lumOff val="5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E5C12A4-CC38-428B-941C-EF605F9C9928}"/>
              </a:ext>
            </a:extLst>
          </p:cNvPr>
          <p:cNvSpPr>
            <a:spLocks noGrp="1"/>
          </p:cNvSpPr>
          <p:nvPr>
            <p:ph type="title"/>
          </p:nvPr>
        </p:nvSpPr>
        <p:spPr>
          <a:xfrm>
            <a:off x="1128413" y="988098"/>
            <a:ext cx="4495380" cy="2407724"/>
          </a:xfrm>
        </p:spPr>
        <p:txBody>
          <a:bodyPr vert="horz" lIns="91440" tIns="45720" rIns="91440" bIns="0" rtlCol="0" anchor="b">
            <a:normAutofit/>
          </a:bodyPr>
          <a:lstStyle/>
          <a:p>
            <a:pPr algn="ctr"/>
            <a:r>
              <a:rPr lang="en-US" sz="4000" b="1" dirty="0">
                <a:latin typeface="Arial" panose="020B0604020202020204" pitchFamily="34" charset="0"/>
                <a:cs typeface="Arial" panose="020B0604020202020204" pitchFamily="34" charset="0"/>
              </a:rPr>
              <a:t>Objectives</a:t>
            </a:r>
          </a:p>
        </p:txBody>
      </p:sp>
      <p:pic>
        <p:nvPicPr>
          <p:cNvPr id="22" name="Picture 21">
            <a:extLst>
              <a:ext uri="{FF2B5EF4-FFF2-40B4-BE49-F238E27FC236}">
                <a16:creationId xmlns:a16="http://schemas.microsoft.com/office/drawing/2014/main" id="{48A2A651-3D77-45F6-9A25-3762F5E4663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duotone>
              <a:schemeClr val="accent1">
                <a:shade val="45000"/>
                <a:satMod val="135000"/>
              </a:schemeClr>
              <a:prstClr val="white"/>
            </a:duotone>
            <a:extLst>
              <a:ext uri="{28A0092B-C50C-407E-A947-70E740481C1C}">
                <a14:useLocalDpi xmlns:a14="http://schemas.microsoft.com/office/drawing/2010/main" val="0"/>
              </a:ext>
            </a:extLst>
          </a:blip>
          <a:srcRect l="-115" t="474" r="60418" b="36564"/>
          <a:stretch/>
        </p:blipFill>
        <p:spPr>
          <a:xfrm>
            <a:off x="1125460" y="643464"/>
            <a:ext cx="4526280" cy="155448"/>
          </a:xfrm>
          <a:prstGeom prst="rect">
            <a:avLst/>
          </a:prstGeom>
          <a:noFill/>
          <a:ln>
            <a:noFill/>
          </a:ln>
        </p:spPr>
      </p:pic>
      <p:pic>
        <p:nvPicPr>
          <p:cNvPr id="24" name="Picture 23">
            <a:extLst>
              <a:ext uri="{FF2B5EF4-FFF2-40B4-BE49-F238E27FC236}">
                <a16:creationId xmlns:a16="http://schemas.microsoft.com/office/drawing/2014/main" id="{EE1B9172-598D-41CA-A120-1347A28BA08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a:xfrm>
            <a:off x="0" y="6119336"/>
            <a:ext cx="12192000" cy="742950"/>
          </a:xfrm>
          <a:prstGeom prst="rect">
            <a:avLst/>
          </a:prstGeom>
        </p:spPr>
      </p:pic>
      <p:cxnSp>
        <p:nvCxnSpPr>
          <p:cNvPr id="26" name="Straight Connector 25">
            <a:extLst>
              <a:ext uri="{FF2B5EF4-FFF2-40B4-BE49-F238E27FC236}">
                <a16:creationId xmlns:a16="http://schemas.microsoft.com/office/drawing/2014/main" id="{FD3493C9-FDB6-46AD-891A-36C02F24D8C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1269"/>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88EACDE0-EE6D-4D4E-A6DB-63D2F4DEA95A}"/>
              </a:ext>
            </a:extLst>
          </p:cNvPr>
          <p:cNvGraphicFramePr>
            <a:graphicFrameLocks noGrp="1"/>
          </p:cNvGraphicFramePr>
          <p:nvPr>
            <p:ph idx="1"/>
            <p:extLst>
              <p:ext uri="{D42A27DB-BD31-4B8C-83A1-F6EECF244321}">
                <p14:modId xmlns:p14="http://schemas.microsoft.com/office/powerpoint/2010/main" val="3637207040"/>
              </p:ext>
            </p:extLst>
          </p:nvPr>
        </p:nvGraphicFramePr>
        <p:xfrm>
          <a:off x="5637766" y="1064058"/>
          <a:ext cx="6539958" cy="466352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3471037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graphicEl>
                                              <a:dgm id="{205BAA51-3A2C-4428-A30E-AE39A95BEA4E}"/>
                                            </p:graphic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graphicEl>
                                              <a:dgm id="{F7D1EEA0-A688-4185-B4D7-CF6C472E7640}"/>
                                            </p:graphic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graphicEl>
                                              <a:dgm id="{367559B9-1E38-47FD-B968-1BA04A4F2ACF}"/>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graphicEl>
                                              <a:dgm id="{BCCEE33D-E82E-47B4-A774-B673563F8781}"/>
                                            </p:graphic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graphicEl>
                                              <a:dgm id="{078FF370-439A-4157-964B-EC7A69019E1F}"/>
                                            </p:graphic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graphicEl>
                                              <a:dgm id="{FE46DFC4-E67E-42FD-8D45-5D257F5B0285}"/>
                                            </p:graphic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graphicEl>
                                              <a:dgm id="{43754349-36A0-412C-BA76-9BEC95978AAA}"/>
                                            </p:graphic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
                                            <p:graphicEl>
                                              <a:dgm id="{0A492EF0-1F08-4F63-9037-6B73E2679987}"/>
                                            </p:graphic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
                                            <p:graphicEl>
                                              <a:dgm id="{8FA067EF-3D3C-4A2F-92E2-D33D603CF00E}"/>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5" grpId="0">
        <p:bldSub>
          <a:bldDgm bld="one"/>
        </p:bldSub>
      </p:bldGraphic>
    </p:bldLst>
  </p:timing>
</p:sld>
</file>

<file path=ppt/slides/slide2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4000"/>
                <a:satMod val="80000"/>
                <a:lumMod val="106000"/>
              </a:schemeClr>
            </a:gs>
            <a:gs pos="100000">
              <a:schemeClr val="bg1">
                <a:shade val="80000"/>
                <a:lumMod val="108000"/>
              </a:schemeClr>
            </a:gs>
          </a:gsLst>
          <a:path path="circle">
            <a:fillToRect l="43000" r="43000" b="100000"/>
          </a:path>
        </a:gradFill>
        <a:effectLst/>
      </p:bgPr>
    </p:bg>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E8690AC4-C9C4-4944-A98C-B1D32992D6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a:xfrm>
            <a:off x="0" y="6119336"/>
            <a:ext cx="12192000" cy="742950"/>
          </a:xfrm>
          <a:prstGeom prst="rect">
            <a:avLst/>
          </a:prstGeom>
        </p:spPr>
      </p:pic>
      <p:sp>
        <p:nvSpPr>
          <p:cNvPr id="20" name="Rectangle 19">
            <a:extLst>
              <a:ext uri="{FF2B5EF4-FFF2-40B4-BE49-F238E27FC236}">
                <a16:creationId xmlns:a16="http://schemas.microsoft.com/office/drawing/2014/main" id="{86F828BE-4D4E-43F9-AC35-0209B5190C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8769"/>
            <a:ext cx="12192000" cy="5647024"/>
          </a:xfrm>
          <a:prstGeom prst="rect">
            <a:avLst/>
          </a:prstGeom>
          <a:gradFill flip="none" rotWithShape="1">
            <a:gsLst>
              <a:gs pos="0">
                <a:schemeClr val="bg2">
                  <a:alpha val="0"/>
                  <a:lumMod val="100000"/>
                </a:schemeClr>
              </a:gs>
              <a:gs pos="100000">
                <a:schemeClr val="bg2">
                  <a:lumMod val="95000"/>
                  <a:lumOff val="5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2" name="Straight Connector 21">
            <a:extLst>
              <a:ext uri="{FF2B5EF4-FFF2-40B4-BE49-F238E27FC236}">
                <a16:creationId xmlns:a16="http://schemas.microsoft.com/office/drawing/2014/main" id="{10BAB604-20D4-431F-ADD8-754BB7992A4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1269"/>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pic>
        <p:nvPicPr>
          <p:cNvPr id="24" name="Picture 23">
            <a:extLst>
              <a:ext uri="{FF2B5EF4-FFF2-40B4-BE49-F238E27FC236}">
                <a16:creationId xmlns:a16="http://schemas.microsoft.com/office/drawing/2014/main" id="{C821979E-9A93-4880-80B5-D60B75C1918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duotone>
              <a:schemeClr val="accent1">
                <a:shade val="45000"/>
                <a:satMod val="135000"/>
              </a:schemeClr>
              <a:prstClr val="white"/>
            </a:duotone>
            <a:extLst>
              <a:ext uri="{28A0092B-C50C-407E-A947-70E740481C1C}">
                <a14:useLocalDpi xmlns:a14="http://schemas.microsoft.com/office/drawing/2010/main" val="0"/>
              </a:ext>
            </a:extLst>
          </a:blip>
          <a:srcRect l="-115" r="15828" b="36435"/>
          <a:stretch/>
        </p:blipFill>
        <p:spPr>
          <a:xfrm>
            <a:off x="1125460" y="643464"/>
            <a:ext cx="9610344" cy="155448"/>
          </a:xfrm>
          <a:prstGeom prst="rect">
            <a:avLst/>
          </a:prstGeom>
          <a:noFill/>
          <a:ln>
            <a:noFill/>
          </a:ln>
        </p:spPr>
      </p:pic>
      <p:sp useBgFill="1">
        <p:nvSpPr>
          <p:cNvPr id="26" name="Rectangle 25">
            <a:extLst>
              <a:ext uri="{FF2B5EF4-FFF2-40B4-BE49-F238E27FC236}">
                <a16:creationId xmlns:a16="http://schemas.microsoft.com/office/drawing/2014/main" id="{D3F196F4-A988-40DF-899A-EC29C42214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4B8B3238-C65F-4148-9B84-4D22282CFA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8769"/>
            <a:ext cx="12192000" cy="5647024"/>
          </a:xfrm>
          <a:prstGeom prst="rect">
            <a:avLst/>
          </a:prstGeom>
          <a:gradFill flip="none" rotWithShape="1">
            <a:gsLst>
              <a:gs pos="0">
                <a:schemeClr val="bg2">
                  <a:alpha val="0"/>
                  <a:lumMod val="100000"/>
                </a:schemeClr>
              </a:gs>
              <a:gs pos="100000">
                <a:schemeClr val="bg2">
                  <a:lumMod val="95000"/>
                  <a:lumOff val="5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0">
            <a:extLst>
              <a:ext uri="{FF2B5EF4-FFF2-40B4-BE49-F238E27FC236}">
                <a16:creationId xmlns:a16="http://schemas.microsoft.com/office/drawing/2014/main" id="{9F5B267E-73B2-231E-9812-E59781412782}"/>
              </a:ext>
            </a:extLst>
          </p:cNvPr>
          <p:cNvSpPr>
            <a:spLocks noGrp="1"/>
          </p:cNvSpPr>
          <p:nvPr>
            <p:ph type="title"/>
          </p:nvPr>
        </p:nvSpPr>
        <p:spPr>
          <a:xfrm>
            <a:off x="1776730" y="4459039"/>
            <a:ext cx="7831992" cy="551528"/>
          </a:xfrm>
        </p:spPr>
        <p:txBody>
          <a:bodyPr vert="horz" lIns="91440" tIns="45720" rIns="91440" bIns="0" rtlCol="0" anchor="b">
            <a:normAutofit/>
          </a:bodyPr>
          <a:lstStyle/>
          <a:p>
            <a:r>
              <a:rPr lang="en-US" sz="3600"/>
              <a:t> </a:t>
            </a:r>
          </a:p>
        </p:txBody>
      </p:sp>
      <p:sp>
        <p:nvSpPr>
          <p:cNvPr id="13" name="Content Placeholder 12">
            <a:extLst>
              <a:ext uri="{FF2B5EF4-FFF2-40B4-BE49-F238E27FC236}">
                <a16:creationId xmlns:a16="http://schemas.microsoft.com/office/drawing/2014/main" id="{7CA3100C-CF15-4BD8-1E1F-5B27768E487B}"/>
              </a:ext>
            </a:extLst>
          </p:cNvPr>
          <p:cNvSpPr>
            <a:spLocks noGrp="1"/>
          </p:cNvSpPr>
          <p:nvPr>
            <p:ph idx="1"/>
          </p:nvPr>
        </p:nvSpPr>
        <p:spPr>
          <a:xfrm>
            <a:off x="1776730" y="5016709"/>
            <a:ext cx="7831992" cy="457219"/>
          </a:xfrm>
        </p:spPr>
        <p:txBody>
          <a:bodyPr vert="horz" lIns="91440" tIns="91440" rIns="91440" bIns="91440" rtlCol="0">
            <a:normAutofit/>
          </a:bodyPr>
          <a:lstStyle/>
          <a:p>
            <a:pPr marL="0" indent="0">
              <a:buNone/>
            </a:pPr>
            <a:r>
              <a:rPr lang="en-US" sz="1600"/>
              <a:t> </a:t>
            </a:r>
          </a:p>
        </p:txBody>
      </p:sp>
      <p:pic>
        <p:nvPicPr>
          <p:cNvPr id="30" name="Picture 29">
            <a:extLst>
              <a:ext uri="{FF2B5EF4-FFF2-40B4-BE49-F238E27FC236}">
                <a16:creationId xmlns:a16="http://schemas.microsoft.com/office/drawing/2014/main" id="{CFDC6AB1-03A5-4D20-ACE0-4957616E748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a:xfrm>
            <a:off x="0" y="6119336"/>
            <a:ext cx="12192000" cy="742950"/>
          </a:xfrm>
          <a:prstGeom prst="rect">
            <a:avLst/>
          </a:prstGeom>
        </p:spPr>
      </p:pic>
      <p:cxnSp>
        <p:nvCxnSpPr>
          <p:cNvPr id="32" name="Straight Connector 31">
            <a:extLst>
              <a:ext uri="{FF2B5EF4-FFF2-40B4-BE49-F238E27FC236}">
                <a16:creationId xmlns:a16="http://schemas.microsoft.com/office/drawing/2014/main" id="{EB77A0BE-690A-4522-A429-39E717A173A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1269"/>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pic>
        <p:nvPicPr>
          <p:cNvPr id="3" name="Picture 2" descr="Chart&#10;&#10;Description automatically generated with low confidence">
            <a:extLst>
              <a:ext uri="{FF2B5EF4-FFF2-40B4-BE49-F238E27FC236}">
                <a16:creationId xmlns:a16="http://schemas.microsoft.com/office/drawing/2014/main" id="{F3E6B799-3131-E312-E383-307FF731B28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8609" y="0"/>
            <a:ext cx="10634781" cy="6080578"/>
          </a:xfrm>
          <a:prstGeom prst="rect">
            <a:avLst/>
          </a:prstGeom>
          <a:ln w="38100" cap="sq">
            <a:solidFill>
              <a:schemeClr val="bg2"/>
            </a:solidFill>
            <a:prstDash val="solid"/>
            <a:miter lim="800000"/>
          </a:ln>
          <a:effectLst>
            <a:outerShdw blurRad="50800" dist="38100" dir="2700000" algn="tl" rotWithShape="0">
              <a:srgbClr val="000000">
                <a:alpha val="43000"/>
              </a:srgbClr>
            </a:outerShdw>
          </a:effectLst>
        </p:spPr>
      </p:pic>
      <p:sp>
        <p:nvSpPr>
          <p:cNvPr id="4" name="TextBox 3">
            <a:extLst>
              <a:ext uri="{FF2B5EF4-FFF2-40B4-BE49-F238E27FC236}">
                <a16:creationId xmlns:a16="http://schemas.microsoft.com/office/drawing/2014/main" id="{C0E28501-86EB-6853-4694-AF9916C39A66}"/>
              </a:ext>
            </a:extLst>
          </p:cNvPr>
          <p:cNvSpPr txBox="1"/>
          <p:nvPr/>
        </p:nvSpPr>
        <p:spPr>
          <a:xfrm>
            <a:off x="9189720" y="5372692"/>
            <a:ext cx="2223670" cy="707886"/>
          </a:xfrm>
          <a:prstGeom prst="rect">
            <a:avLst/>
          </a:prstGeom>
          <a:noFill/>
        </p:spPr>
        <p:txBody>
          <a:bodyPr wrap="square" rtlCol="0">
            <a:spAutoFit/>
          </a:bodyPr>
          <a:lstStyle/>
          <a:p>
            <a:pPr algn="ctr"/>
            <a:r>
              <a:rPr lang="en-US" sz="4000" b="1" dirty="0">
                <a:latin typeface="Arial" panose="020B0604020202020204" pitchFamily="34" charset="0"/>
                <a:cs typeface="Arial" panose="020B0604020202020204" pitchFamily="34" charset="0"/>
              </a:rPr>
              <a:t>NN Plot</a:t>
            </a:r>
          </a:p>
        </p:txBody>
      </p:sp>
    </p:spTree>
    <p:extLst>
      <p:ext uri="{BB962C8B-B14F-4D97-AF65-F5344CB8AC3E}">
        <p14:creationId xmlns:p14="http://schemas.microsoft.com/office/powerpoint/2010/main" val="32816803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4000"/>
                <a:satMod val="80000"/>
                <a:lumMod val="106000"/>
              </a:schemeClr>
            </a:gs>
            <a:gs pos="100000">
              <a:schemeClr val="bg1">
                <a:shade val="80000"/>
                <a:lumMod val="108000"/>
              </a:schemeClr>
            </a:gs>
          </a:gsLst>
          <a:path path="circle">
            <a:fillToRect l="43000" r="43000" b="100000"/>
          </a:path>
        </a:gradFill>
        <a:effectLst/>
      </p:bgPr>
    </p:bg>
    <p:spTree>
      <p:nvGrpSpPr>
        <p:cNvPr id="1" name=""/>
        <p:cNvGrpSpPr/>
        <p:nvPr/>
      </p:nvGrpSpPr>
      <p:grpSpPr>
        <a:xfrm>
          <a:off x="0" y="0"/>
          <a:ext cx="0" cy="0"/>
          <a:chOff x="0" y="0"/>
          <a:chExt cx="0" cy="0"/>
        </a:xfrm>
      </p:grpSpPr>
      <p:pic>
        <p:nvPicPr>
          <p:cNvPr id="26" name="Picture 9">
            <a:extLst>
              <a:ext uri="{FF2B5EF4-FFF2-40B4-BE49-F238E27FC236}">
                <a16:creationId xmlns:a16="http://schemas.microsoft.com/office/drawing/2014/main" id="{F28373B5-F4E4-4102-9D27-E17631B4C7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a:xfrm>
            <a:off x="0" y="6119336"/>
            <a:ext cx="12192000" cy="742950"/>
          </a:xfrm>
          <a:prstGeom prst="rect">
            <a:avLst/>
          </a:prstGeom>
        </p:spPr>
      </p:pic>
      <p:sp>
        <p:nvSpPr>
          <p:cNvPr id="27" name="Rectangle 11">
            <a:extLst>
              <a:ext uri="{FF2B5EF4-FFF2-40B4-BE49-F238E27FC236}">
                <a16:creationId xmlns:a16="http://schemas.microsoft.com/office/drawing/2014/main" id="{F23306E6-5D0B-439F-BB88-7F1CEA89BD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8769"/>
            <a:ext cx="12192000" cy="5647024"/>
          </a:xfrm>
          <a:prstGeom prst="rect">
            <a:avLst/>
          </a:prstGeom>
          <a:gradFill flip="none" rotWithShape="1">
            <a:gsLst>
              <a:gs pos="0">
                <a:schemeClr val="bg2">
                  <a:alpha val="0"/>
                  <a:lumMod val="100000"/>
                </a:schemeClr>
              </a:gs>
              <a:gs pos="100000">
                <a:schemeClr val="bg2">
                  <a:lumMod val="95000"/>
                  <a:lumOff val="5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8" name="Straight Connector 13">
            <a:extLst>
              <a:ext uri="{FF2B5EF4-FFF2-40B4-BE49-F238E27FC236}">
                <a16:creationId xmlns:a16="http://schemas.microsoft.com/office/drawing/2014/main" id="{23D9016E-713D-40ED-A242-4F407E90538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1269"/>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pic>
        <p:nvPicPr>
          <p:cNvPr id="29" name="Picture 15">
            <a:extLst>
              <a:ext uri="{FF2B5EF4-FFF2-40B4-BE49-F238E27FC236}">
                <a16:creationId xmlns:a16="http://schemas.microsoft.com/office/drawing/2014/main" id="{06E4F4B6-B981-4284-BB88-5B702BA3D7F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duotone>
              <a:schemeClr val="accent1">
                <a:shade val="45000"/>
                <a:satMod val="135000"/>
              </a:schemeClr>
              <a:prstClr val="white"/>
            </a:duotone>
            <a:extLst>
              <a:ext uri="{28A0092B-C50C-407E-A947-70E740481C1C}">
                <a14:useLocalDpi xmlns:a14="http://schemas.microsoft.com/office/drawing/2010/main" val="0"/>
              </a:ext>
            </a:extLst>
          </a:blip>
          <a:srcRect l="-115" r="15828" b="36435"/>
          <a:stretch/>
        </p:blipFill>
        <p:spPr>
          <a:xfrm>
            <a:off x="1125460" y="643464"/>
            <a:ext cx="9610344" cy="155448"/>
          </a:xfrm>
          <a:prstGeom prst="rect">
            <a:avLst/>
          </a:prstGeom>
          <a:noFill/>
          <a:ln>
            <a:noFill/>
          </a:ln>
        </p:spPr>
      </p:pic>
      <p:sp useBgFill="1">
        <p:nvSpPr>
          <p:cNvPr id="30" name="Rectangle 17">
            <a:extLst>
              <a:ext uri="{FF2B5EF4-FFF2-40B4-BE49-F238E27FC236}">
                <a16:creationId xmlns:a16="http://schemas.microsoft.com/office/drawing/2014/main" id="{2FDF9410-E530-4E71-A2C0-4C24B48964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19">
            <a:extLst>
              <a:ext uri="{FF2B5EF4-FFF2-40B4-BE49-F238E27FC236}">
                <a16:creationId xmlns:a16="http://schemas.microsoft.com/office/drawing/2014/main" id="{4D6BEEA9-97F4-47C8-B0CB-9720FA367F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8768"/>
            <a:ext cx="12192000" cy="6389231"/>
          </a:xfrm>
          <a:prstGeom prst="rect">
            <a:avLst/>
          </a:prstGeom>
          <a:gradFill flip="none" rotWithShape="1">
            <a:gsLst>
              <a:gs pos="0">
                <a:schemeClr val="bg2">
                  <a:alpha val="0"/>
                  <a:lumMod val="100000"/>
                </a:schemeClr>
              </a:gs>
              <a:gs pos="100000">
                <a:schemeClr val="bg2">
                  <a:lumMod val="95000"/>
                  <a:lumOff val="5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Title 3">
            <a:extLst>
              <a:ext uri="{FF2B5EF4-FFF2-40B4-BE49-F238E27FC236}">
                <a16:creationId xmlns:a16="http://schemas.microsoft.com/office/drawing/2014/main" id="{A3660A12-9635-4010-BA20-32D21BD4BBD6}"/>
              </a:ext>
            </a:extLst>
          </p:cNvPr>
          <p:cNvSpPr>
            <a:spLocks noGrp="1"/>
          </p:cNvSpPr>
          <p:nvPr>
            <p:ph type="title"/>
          </p:nvPr>
        </p:nvSpPr>
        <p:spPr>
          <a:xfrm>
            <a:off x="1752966" y="1427304"/>
            <a:ext cx="8686800" cy="3722334"/>
          </a:xfrm>
        </p:spPr>
        <p:txBody>
          <a:bodyPr vert="horz" lIns="91440" tIns="45720" rIns="91440" bIns="0" rtlCol="0" anchor="ctr">
            <a:normAutofit/>
          </a:bodyPr>
          <a:lstStyle/>
          <a:p>
            <a:r>
              <a:rPr lang="en-US" sz="5400" dirty="0"/>
              <a:t> </a:t>
            </a:r>
          </a:p>
        </p:txBody>
      </p:sp>
      <p:sp>
        <p:nvSpPr>
          <p:cNvPr id="5" name="Content Placeholder 4">
            <a:extLst>
              <a:ext uri="{FF2B5EF4-FFF2-40B4-BE49-F238E27FC236}">
                <a16:creationId xmlns:a16="http://schemas.microsoft.com/office/drawing/2014/main" id="{3E9F21A0-C420-1526-28DC-4377C0B6E4F7}"/>
              </a:ext>
            </a:extLst>
          </p:cNvPr>
          <p:cNvSpPr>
            <a:spLocks noGrp="1"/>
          </p:cNvSpPr>
          <p:nvPr>
            <p:ph idx="1"/>
          </p:nvPr>
        </p:nvSpPr>
        <p:spPr>
          <a:xfrm>
            <a:off x="1752966" y="5679808"/>
            <a:ext cx="8686800" cy="631270"/>
          </a:xfrm>
        </p:spPr>
        <p:txBody>
          <a:bodyPr vert="horz" lIns="91440" tIns="91440" rIns="91440" bIns="91440" rtlCol="0">
            <a:normAutofit/>
          </a:bodyPr>
          <a:lstStyle/>
          <a:p>
            <a:pPr marL="0" indent="0">
              <a:buNone/>
            </a:pPr>
            <a:r>
              <a:rPr lang="en-US" sz="1800"/>
              <a:t> </a:t>
            </a:r>
          </a:p>
        </p:txBody>
      </p:sp>
      <p:pic>
        <p:nvPicPr>
          <p:cNvPr id="32" name="Picture 21">
            <a:extLst>
              <a:ext uri="{FF2B5EF4-FFF2-40B4-BE49-F238E27FC236}">
                <a16:creationId xmlns:a16="http://schemas.microsoft.com/office/drawing/2014/main" id="{CE06E001-0954-4F7D-A019-BD4A2D457EB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duotone>
              <a:schemeClr val="accent1">
                <a:shade val="45000"/>
                <a:satMod val="135000"/>
              </a:schemeClr>
              <a:prstClr val="white"/>
            </a:duotone>
            <a:extLst>
              <a:ext uri="{28A0092B-C50C-407E-A947-70E740481C1C}">
                <a14:useLocalDpi xmlns:a14="http://schemas.microsoft.com/office/drawing/2010/main" val="0"/>
              </a:ext>
            </a:extLst>
          </a:blip>
          <a:srcRect l="7964" t="7249" r="15828" b="37306"/>
          <a:stretch/>
        </p:blipFill>
        <p:spPr>
          <a:xfrm>
            <a:off x="1750608" y="1065831"/>
            <a:ext cx="8689158" cy="153041"/>
          </a:xfrm>
          <a:prstGeom prst="rect">
            <a:avLst/>
          </a:prstGeom>
          <a:noFill/>
          <a:ln>
            <a:noFill/>
          </a:ln>
        </p:spPr>
      </p:pic>
      <p:pic>
        <p:nvPicPr>
          <p:cNvPr id="33" name="Picture 23">
            <a:extLst>
              <a:ext uri="{FF2B5EF4-FFF2-40B4-BE49-F238E27FC236}">
                <a16:creationId xmlns:a16="http://schemas.microsoft.com/office/drawing/2014/main" id="{FBCC1F01-AE46-4AE3-BA99-4E3B256A7A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duotone>
              <a:schemeClr val="accent1">
                <a:shade val="45000"/>
                <a:satMod val="135000"/>
              </a:schemeClr>
              <a:prstClr val="white"/>
            </a:duotone>
            <a:extLst>
              <a:ext uri="{28A0092B-C50C-407E-A947-70E740481C1C}">
                <a14:useLocalDpi xmlns:a14="http://schemas.microsoft.com/office/drawing/2010/main" val="0"/>
              </a:ext>
            </a:extLst>
          </a:blip>
          <a:srcRect l="7964" t="7249" r="15828" b="37306"/>
          <a:stretch/>
        </p:blipFill>
        <p:spPr>
          <a:xfrm>
            <a:off x="1750608" y="5358070"/>
            <a:ext cx="8689158" cy="153041"/>
          </a:xfrm>
          <a:prstGeom prst="rect">
            <a:avLst/>
          </a:prstGeom>
          <a:noFill/>
          <a:ln>
            <a:noFill/>
          </a:ln>
        </p:spPr>
      </p:pic>
      <p:pic>
        <p:nvPicPr>
          <p:cNvPr id="2" name="Picture 1">
            <a:extLst>
              <a:ext uri="{FF2B5EF4-FFF2-40B4-BE49-F238E27FC236}">
                <a16:creationId xmlns:a16="http://schemas.microsoft.com/office/drawing/2014/main" id="{051C3549-3684-1BBB-193F-BF02A735FE38}"/>
              </a:ext>
            </a:extLst>
          </p:cNvPr>
          <p:cNvPicPr>
            <a:picLocks noChangeAspect="1"/>
          </p:cNvPicPr>
          <p:nvPr/>
        </p:nvPicPr>
        <p:blipFill>
          <a:blip r:embed="rId4"/>
          <a:stretch>
            <a:fillRect/>
          </a:stretch>
        </p:blipFill>
        <p:spPr>
          <a:xfrm>
            <a:off x="1745437" y="2022850"/>
            <a:ext cx="8693597" cy="2540131"/>
          </a:xfrm>
          <a:prstGeom prst="rect">
            <a:avLst/>
          </a:prstGeom>
          <a:ln w="38100" cap="sq">
            <a:solidFill>
              <a:schemeClr val="bg2"/>
            </a:solidFill>
            <a:prstDash val="solid"/>
            <a:miter lim="800000"/>
          </a:ln>
          <a:effectLst>
            <a:outerShdw blurRad="50800" dist="38100" dir="2700000" algn="tl" rotWithShape="0">
              <a:srgbClr val="000000">
                <a:alpha val="43000"/>
              </a:srgbClr>
            </a:outerShdw>
          </a:effectLst>
        </p:spPr>
      </p:pic>
      <p:sp>
        <p:nvSpPr>
          <p:cNvPr id="3" name="TextBox 2">
            <a:extLst>
              <a:ext uri="{FF2B5EF4-FFF2-40B4-BE49-F238E27FC236}">
                <a16:creationId xmlns:a16="http://schemas.microsoft.com/office/drawing/2014/main" id="{2708AEFE-33B8-1266-6255-F96898B3C046}"/>
              </a:ext>
            </a:extLst>
          </p:cNvPr>
          <p:cNvSpPr txBox="1"/>
          <p:nvPr/>
        </p:nvSpPr>
        <p:spPr>
          <a:xfrm>
            <a:off x="6004721" y="2026838"/>
            <a:ext cx="2825747" cy="2554545"/>
          </a:xfrm>
          <a:prstGeom prst="rect">
            <a:avLst/>
          </a:prstGeom>
          <a:noFill/>
        </p:spPr>
        <p:txBody>
          <a:bodyPr wrap="square" rtlCol="0">
            <a:spAutoFit/>
          </a:bodyPr>
          <a:lstStyle/>
          <a:p>
            <a:r>
              <a:rPr lang="en-US" sz="4000" b="1" dirty="0" err="1">
                <a:latin typeface="Arial" panose="020B0604020202020204" pitchFamily="34" charset="0"/>
                <a:cs typeface="Arial" panose="020B0604020202020204" pitchFamily="34" charset="0"/>
              </a:rPr>
              <a:t>lm_full</a:t>
            </a:r>
            <a:endParaRPr lang="en-US" sz="4000" b="1" dirty="0">
              <a:latin typeface="Arial" panose="020B0604020202020204" pitchFamily="34" charset="0"/>
              <a:cs typeface="Arial" panose="020B0604020202020204" pitchFamily="34" charset="0"/>
            </a:endParaRPr>
          </a:p>
          <a:p>
            <a:r>
              <a:rPr lang="en-US" sz="4000" b="1" dirty="0" err="1">
                <a:latin typeface="Arial" panose="020B0604020202020204" pitchFamily="34" charset="0"/>
                <a:cs typeface="Arial" panose="020B0604020202020204" pitchFamily="34" charset="0"/>
              </a:rPr>
              <a:t>lm_bwd</a:t>
            </a:r>
            <a:endParaRPr lang="en-US" sz="4000" b="1" dirty="0">
              <a:latin typeface="Arial" panose="020B0604020202020204" pitchFamily="34" charset="0"/>
              <a:cs typeface="Arial" panose="020B0604020202020204" pitchFamily="34" charset="0"/>
            </a:endParaRPr>
          </a:p>
          <a:p>
            <a:r>
              <a:rPr lang="en-US" sz="4000" b="1" dirty="0">
                <a:latin typeface="Arial" panose="020B0604020202020204" pitchFamily="34" charset="0"/>
                <a:cs typeface="Arial" panose="020B0604020202020204" pitchFamily="34" charset="0"/>
              </a:rPr>
              <a:t>gam</a:t>
            </a:r>
          </a:p>
          <a:p>
            <a:r>
              <a:rPr lang="en-US" sz="4000" b="1" dirty="0" err="1">
                <a:latin typeface="Arial" panose="020B0604020202020204" pitchFamily="34" charset="0"/>
                <a:cs typeface="Arial" panose="020B0604020202020204" pitchFamily="34" charset="0"/>
              </a:rPr>
              <a:t>nn</a:t>
            </a:r>
            <a:endParaRPr lang="en-US" sz="4000" b="1" dirty="0">
              <a:latin typeface="Arial" panose="020B0604020202020204" pitchFamily="34" charset="0"/>
              <a:cs typeface="Arial" panose="020B0604020202020204" pitchFamily="34" charset="0"/>
            </a:endParaRPr>
          </a:p>
        </p:txBody>
      </p:sp>
      <p:cxnSp>
        <p:nvCxnSpPr>
          <p:cNvPr id="7" name="Straight Arrow Connector 6">
            <a:extLst>
              <a:ext uri="{FF2B5EF4-FFF2-40B4-BE49-F238E27FC236}">
                <a16:creationId xmlns:a16="http://schemas.microsoft.com/office/drawing/2014/main" id="{1B2F6664-F5FD-A1BC-B041-B03EB3B1F5C2}"/>
              </a:ext>
            </a:extLst>
          </p:cNvPr>
          <p:cNvCxnSpPr/>
          <p:nvPr/>
        </p:nvCxnSpPr>
        <p:spPr>
          <a:xfrm flipH="1">
            <a:off x="5244737" y="2325187"/>
            <a:ext cx="85126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BB4CB2E6-DFC2-A30B-3715-FDCAFD4B28F4}"/>
              </a:ext>
            </a:extLst>
          </p:cNvPr>
          <p:cNvCxnSpPr/>
          <p:nvPr/>
        </p:nvCxnSpPr>
        <p:spPr>
          <a:xfrm flipH="1">
            <a:off x="5244737" y="2987038"/>
            <a:ext cx="85126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8E812347-B0D9-F390-5AF8-A78867C87F9A}"/>
              </a:ext>
            </a:extLst>
          </p:cNvPr>
          <p:cNvCxnSpPr/>
          <p:nvPr/>
        </p:nvCxnSpPr>
        <p:spPr>
          <a:xfrm flipH="1">
            <a:off x="5244737" y="3598816"/>
            <a:ext cx="85126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F9FC09FB-B503-E875-685C-AEEB3B4DBCC5}"/>
              </a:ext>
            </a:extLst>
          </p:cNvPr>
          <p:cNvCxnSpPr/>
          <p:nvPr/>
        </p:nvCxnSpPr>
        <p:spPr>
          <a:xfrm flipH="1">
            <a:off x="5244737" y="4247605"/>
            <a:ext cx="85126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877133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4000"/>
                <a:satMod val="80000"/>
                <a:lumMod val="106000"/>
              </a:schemeClr>
            </a:gs>
            <a:gs pos="100000">
              <a:schemeClr val="bg1">
                <a:shade val="80000"/>
                <a:lumMod val="108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29C51009-A09A-4689-8E6C-F8FC99E6A8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A9CC600D-86F3-4B9A-AD13-3908AD1ED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8768"/>
            <a:ext cx="12192000" cy="6389231"/>
          </a:xfrm>
          <a:prstGeom prst="rect">
            <a:avLst/>
          </a:prstGeom>
          <a:gradFill flip="none" rotWithShape="1">
            <a:gsLst>
              <a:gs pos="0">
                <a:schemeClr val="bg2">
                  <a:alpha val="0"/>
                  <a:lumMod val="100000"/>
                </a:schemeClr>
              </a:gs>
              <a:gs pos="100000">
                <a:schemeClr val="bg2">
                  <a:lumMod val="95000"/>
                  <a:lumOff val="5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35" name="Picture 34">
            <a:extLst>
              <a:ext uri="{FF2B5EF4-FFF2-40B4-BE49-F238E27FC236}">
                <a16:creationId xmlns:a16="http://schemas.microsoft.com/office/drawing/2014/main" id="{3F661271-B15B-4043-B708-1BD7F1D2CB9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23891" t="10889" r="38495" b="30830"/>
          <a:stretch/>
        </p:blipFill>
        <p:spPr>
          <a:xfrm rot="5400000">
            <a:off x="2509892" y="3682213"/>
            <a:ext cx="4288809" cy="142524"/>
          </a:xfrm>
          <a:prstGeom prst="rect">
            <a:avLst/>
          </a:prstGeom>
          <a:noFill/>
          <a:ln>
            <a:noFill/>
          </a:ln>
        </p:spPr>
      </p:pic>
      <p:sp>
        <p:nvSpPr>
          <p:cNvPr id="4" name="Content Placeholder 3">
            <a:extLst>
              <a:ext uri="{FF2B5EF4-FFF2-40B4-BE49-F238E27FC236}">
                <a16:creationId xmlns:a16="http://schemas.microsoft.com/office/drawing/2014/main" id="{9A0DA787-A7E3-8311-3AC5-C4FEDD336222}"/>
              </a:ext>
            </a:extLst>
          </p:cNvPr>
          <p:cNvSpPr>
            <a:spLocks noGrp="1"/>
          </p:cNvSpPr>
          <p:nvPr>
            <p:ph idx="1"/>
          </p:nvPr>
        </p:nvSpPr>
        <p:spPr>
          <a:xfrm>
            <a:off x="4976636" y="1600199"/>
            <a:ext cx="6078218" cy="4297680"/>
          </a:xfrm>
        </p:spPr>
        <p:txBody>
          <a:bodyPr anchor="ctr">
            <a:normAutofit/>
          </a:bodyPr>
          <a:lstStyle/>
          <a:p>
            <a:pPr marL="0" indent="0">
              <a:buNone/>
            </a:pPr>
            <a:r>
              <a:rPr lang="en-US" dirty="0"/>
              <a:t> </a:t>
            </a:r>
          </a:p>
        </p:txBody>
      </p:sp>
      <p:sp>
        <p:nvSpPr>
          <p:cNvPr id="19" name="TextBox 18">
            <a:extLst>
              <a:ext uri="{FF2B5EF4-FFF2-40B4-BE49-F238E27FC236}">
                <a16:creationId xmlns:a16="http://schemas.microsoft.com/office/drawing/2014/main" id="{31CAE649-9529-C5AA-EAF5-83986B16B0EB}"/>
              </a:ext>
            </a:extLst>
          </p:cNvPr>
          <p:cNvSpPr txBox="1"/>
          <p:nvPr/>
        </p:nvSpPr>
        <p:spPr>
          <a:xfrm>
            <a:off x="1049867" y="2277533"/>
            <a:ext cx="184731" cy="369332"/>
          </a:xfrm>
          <a:prstGeom prst="rect">
            <a:avLst/>
          </a:prstGeom>
          <a:noFill/>
        </p:spPr>
        <p:txBody>
          <a:bodyPr wrap="none" rtlCol="0">
            <a:spAutoFit/>
          </a:bodyPr>
          <a:lstStyle/>
          <a:p>
            <a:endParaRPr lang="en-US" dirty="0"/>
          </a:p>
        </p:txBody>
      </p:sp>
      <p:sp>
        <p:nvSpPr>
          <p:cNvPr id="2" name="Title 1">
            <a:extLst>
              <a:ext uri="{FF2B5EF4-FFF2-40B4-BE49-F238E27FC236}">
                <a16:creationId xmlns:a16="http://schemas.microsoft.com/office/drawing/2014/main" id="{2399FA18-B8C5-2363-A38C-D0ECB0DF8F82}"/>
              </a:ext>
            </a:extLst>
          </p:cNvPr>
          <p:cNvSpPr>
            <a:spLocks noGrp="1"/>
          </p:cNvSpPr>
          <p:nvPr>
            <p:ph type="title"/>
          </p:nvPr>
        </p:nvSpPr>
        <p:spPr>
          <a:xfrm>
            <a:off x="926223" y="2229065"/>
            <a:ext cx="3451730" cy="2399869"/>
          </a:xfrm>
        </p:spPr>
        <p:txBody>
          <a:bodyPr anchor="ctr">
            <a:normAutofit/>
          </a:bodyPr>
          <a:lstStyle/>
          <a:p>
            <a:pPr algn="ctr"/>
            <a:r>
              <a:rPr lang="en-US" sz="4000" b="1" dirty="0">
                <a:latin typeface="Arial" panose="020B0604020202020204" pitchFamily="34" charset="0"/>
                <a:cs typeface="Arial" panose="020B0604020202020204" pitchFamily="34" charset="0"/>
              </a:rPr>
              <a:t>K-mean Clustering</a:t>
            </a:r>
          </a:p>
        </p:txBody>
      </p:sp>
      <p:sp>
        <p:nvSpPr>
          <p:cNvPr id="3" name="TextBox 2">
            <a:extLst>
              <a:ext uri="{FF2B5EF4-FFF2-40B4-BE49-F238E27FC236}">
                <a16:creationId xmlns:a16="http://schemas.microsoft.com/office/drawing/2014/main" id="{A43EB666-6B1C-B2AB-6871-CB31D838447F}"/>
              </a:ext>
            </a:extLst>
          </p:cNvPr>
          <p:cNvSpPr txBox="1"/>
          <p:nvPr/>
        </p:nvSpPr>
        <p:spPr>
          <a:xfrm>
            <a:off x="5304022" y="1515708"/>
            <a:ext cx="5750832" cy="5139869"/>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We will look at the missing migrants’ data and then try to </a:t>
            </a:r>
            <a:r>
              <a:rPr lang="en-US" b="1" dirty="0">
                <a:latin typeface="Arial" panose="020B0604020202020204" pitchFamily="34" charset="0"/>
                <a:cs typeface="Arial" panose="020B0604020202020204" pitchFamily="34" charset="0"/>
              </a:rPr>
              <a:t>club similar observations</a:t>
            </a:r>
            <a:r>
              <a:rPr lang="en-US" dirty="0">
                <a:latin typeface="Arial" panose="020B0604020202020204" pitchFamily="34" charset="0"/>
                <a:cs typeface="Arial" panose="020B0604020202020204" pitchFamily="34" charset="0"/>
              </a:rPr>
              <a:t> and </a:t>
            </a:r>
            <a:r>
              <a:rPr lang="en-US" b="1" dirty="0">
                <a:latin typeface="Arial" panose="020B0604020202020204" pitchFamily="34" charset="0"/>
                <a:cs typeface="Arial" panose="020B0604020202020204" pitchFamily="34" charset="0"/>
              </a:rPr>
              <a:t>form different groups of clusters</a:t>
            </a:r>
            <a:r>
              <a:rPr lang="en-US" dirty="0">
                <a:latin typeface="Arial" panose="020B0604020202020204" pitchFamily="34" charset="0"/>
                <a:cs typeface="Arial" panose="020B0604020202020204" pitchFamily="34" charset="0"/>
              </a:rPr>
              <a:t>.</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Prediction: </a:t>
            </a:r>
            <a:r>
              <a:rPr lang="en-US" b="1" dirty="0" err="1">
                <a:latin typeface="Arial" panose="020B0604020202020204" pitchFamily="34" charset="0"/>
                <a:cs typeface="Arial" panose="020B0604020202020204" pitchFamily="34" charset="0"/>
              </a:rPr>
              <a:t>log_next_year_dead_or_missing</a:t>
            </a:r>
            <a:endParaRPr lang="en-US" b="1"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We will </a:t>
            </a:r>
            <a:r>
              <a:rPr lang="en-US" b="1" dirty="0">
                <a:latin typeface="Arial" panose="020B0604020202020204" pitchFamily="34" charset="0"/>
                <a:cs typeface="Arial" panose="020B0604020202020204" pitchFamily="34" charset="0"/>
              </a:rPr>
              <a:t>start by fitting four clusters </a:t>
            </a:r>
            <a:r>
              <a:rPr lang="en-US" dirty="0">
                <a:latin typeface="Arial" panose="020B0604020202020204" pitchFamily="34" charset="0"/>
                <a:cs typeface="Arial" panose="020B0604020202020204" pitchFamily="34" charset="0"/>
              </a:rPr>
              <a:t>to the missing migrants’ data. To run K-means on our data we use the </a:t>
            </a:r>
            <a:r>
              <a:rPr lang="en-US" dirty="0" err="1">
                <a:latin typeface="Arial" panose="020B0604020202020204" pitchFamily="34" charset="0"/>
                <a:cs typeface="Arial" panose="020B0604020202020204" pitchFamily="34" charset="0"/>
              </a:rPr>
              <a:t>kmeans</a:t>
            </a:r>
            <a:r>
              <a:rPr lang="en-US" dirty="0">
                <a:latin typeface="Arial" panose="020B0604020202020204" pitchFamily="34" charset="0"/>
                <a:cs typeface="Arial" panose="020B0604020202020204" pitchFamily="34" charset="0"/>
              </a:rPr>
              <a:t>() function. The parameters we need to set for the K-means algorithm are:</a:t>
            </a:r>
          </a:p>
          <a:p>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x </a:t>
            </a:r>
            <a:r>
              <a:rPr lang="en-US" dirty="0">
                <a:latin typeface="Arial" panose="020B0604020202020204" pitchFamily="34" charset="0"/>
                <a:cs typeface="Arial" panose="020B0604020202020204" pitchFamily="34" charset="0"/>
              </a:rPr>
              <a:t>- The data we want the algorithm to cluster.</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centers </a:t>
            </a:r>
            <a:r>
              <a:rPr lang="en-US" dirty="0">
                <a:latin typeface="Arial" panose="020B0604020202020204" pitchFamily="34" charset="0"/>
                <a:cs typeface="Arial" panose="020B0604020202020204" pitchFamily="34" charset="0"/>
              </a:rPr>
              <a:t>- The number of clusters to generate.</a:t>
            </a:r>
          </a:p>
          <a:p>
            <a:pPr marL="285750" indent="-285750">
              <a:buFont typeface="Arial" panose="020B0604020202020204" pitchFamily="34" charset="0"/>
              <a:buChar char="•"/>
            </a:pPr>
            <a:r>
              <a:rPr lang="en-US" b="1" dirty="0" err="1">
                <a:latin typeface="Arial" panose="020B0604020202020204" pitchFamily="34" charset="0"/>
                <a:cs typeface="Arial" panose="020B0604020202020204" pitchFamily="34" charset="0"/>
              </a:rPr>
              <a:t>itermax</a:t>
            </a: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 The number of iterations to let k-means perform.</a:t>
            </a:r>
          </a:p>
          <a:p>
            <a:pPr marL="285750" indent="-285750">
              <a:buFont typeface="Arial" panose="020B0604020202020204" pitchFamily="34" charset="0"/>
              <a:buChar char="•"/>
            </a:pPr>
            <a:r>
              <a:rPr lang="en-US" b="1" dirty="0" err="1">
                <a:latin typeface="Arial" panose="020B0604020202020204" pitchFamily="34" charset="0"/>
                <a:cs typeface="Arial" panose="020B0604020202020204" pitchFamily="34" charset="0"/>
              </a:rPr>
              <a:t>nstart</a:t>
            </a:r>
            <a:r>
              <a:rPr lang="en-US" dirty="0">
                <a:latin typeface="Arial" panose="020B0604020202020204" pitchFamily="34" charset="0"/>
                <a:cs typeface="Arial" panose="020B0604020202020204" pitchFamily="34" charset="0"/>
              </a:rPr>
              <a:t> - The number of starts to try for K-means. </a:t>
            </a:r>
          </a:p>
          <a:p>
            <a:endParaRPr lang="en-US" sz="2000" dirty="0">
              <a:latin typeface="Arial" panose="020B0604020202020204" pitchFamily="34" charset="0"/>
              <a:cs typeface="Arial" panose="020B0604020202020204" pitchFamily="34" charset="0"/>
            </a:endParaRPr>
          </a:p>
          <a:p>
            <a:endParaRPr lang="en-US" sz="20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AEC9DBEE-A858-71C8-F655-B6029B9A32CD}"/>
              </a:ext>
            </a:extLst>
          </p:cNvPr>
          <p:cNvPicPr>
            <a:picLocks noChangeAspect="1"/>
          </p:cNvPicPr>
          <p:nvPr/>
        </p:nvPicPr>
        <p:blipFill rotWithShape="1">
          <a:blip r:embed="rId3"/>
          <a:srcRect t="-3427" r="62642" b="1"/>
          <a:stretch/>
        </p:blipFill>
        <p:spPr>
          <a:xfrm>
            <a:off x="1567604" y="4085643"/>
            <a:ext cx="2066438" cy="681080"/>
          </a:xfrm>
          <a:prstGeom prst="rect">
            <a:avLst/>
          </a:prstGeom>
          <a:ln w="38100" cap="sq">
            <a:solidFill>
              <a:schemeClr val="bg2"/>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5639423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4000"/>
                <a:satMod val="80000"/>
                <a:lumMod val="106000"/>
              </a:schemeClr>
            </a:gs>
            <a:gs pos="100000">
              <a:schemeClr val="bg1">
                <a:shade val="80000"/>
                <a:lumMod val="108000"/>
              </a:schemeClr>
            </a:gs>
          </a:gsLst>
          <a:path path="circle">
            <a:fillToRect l="43000" r="43000" b="100000"/>
          </a:path>
        </a:gradFill>
        <a:effectLst/>
      </p:bgPr>
    </p:bg>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E8690AC4-C9C4-4944-A98C-B1D32992D6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a:xfrm>
            <a:off x="0" y="6119336"/>
            <a:ext cx="12192000" cy="742950"/>
          </a:xfrm>
          <a:prstGeom prst="rect">
            <a:avLst/>
          </a:prstGeom>
        </p:spPr>
      </p:pic>
      <p:sp>
        <p:nvSpPr>
          <p:cNvPr id="20" name="Rectangle 19">
            <a:extLst>
              <a:ext uri="{FF2B5EF4-FFF2-40B4-BE49-F238E27FC236}">
                <a16:creationId xmlns:a16="http://schemas.microsoft.com/office/drawing/2014/main" id="{86F828BE-4D4E-43F9-AC35-0209B5190C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8769"/>
            <a:ext cx="12192000" cy="5647024"/>
          </a:xfrm>
          <a:prstGeom prst="rect">
            <a:avLst/>
          </a:prstGeom>
          <a:gradFill flip="none" rotWithShape="1">
            <a:gsLst>
              <a:gs pos="0">
                <a:schemeClr val="bg2">
                  <a:alpha val="0"/>
                  <a:lumMod val="100000"/>
                </a:schemeClr>
              </a:gs>
              <a:gs pos="100000">
                <a:schemeClr val="bg2">
                  <a:lumMod val="95000"/>
                  <a:lumOff val="5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2" name="Straight Connector 21">
            <a:extLst>
              <a:ext uri="{FF2B5EF4-FFF2-40B4-BE49-F238E27FC236}">
                <a16:creationId xmlns:a16="http://schemas.microsoft.com/office/drawing/2014/main" id="{10BAB604-20D4-431F-ADD8-754BB7992A4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1269"/>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pic>
        <p:nvPicPr>
          <p:cNvPr id="24" name="Picture 23">
            <a:extLst>
              <a:ext uri="{FF2B5EF4-FFF2-40B4-BE49-F238E27FC236}">
                <a16:creationId xmlns:a16="http://schemas.microsoft.com/office/drawing/2014/main" id="{C821979E-9A93-4880-80B5-D60B75C1918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duotone>
              <a:schemeClr val="accent1">
                <a:shade val="45000"/>
                <a:satMod val="135000"/>
              </a:schemeClr>
              <a:prstClr val="white"/>
            </a:duotone>
            <a:extLst>
              <a:ext uri="{28A0092B-C50C-407E-A947-70E740481C1C}">
                <a14:useLocalDpi xmlns:a14="http://schemas.microsoft.com/office/drawing/2010/main" val="0"/>
              </a:ext>
            </a:extLst>
          </a:blip>
          <a:srcRect l="-115" r="15828" b="36435"/>
          <a:stretch/>
        </p:blipFill>
        <p:spPr>
          <a:xfrm>
            <a:off x="1125460" y="643464"/>
            <a:ext cx="9610344" cy="155448"/>
          </a:xfrm>
          <a:prstGeom prst="rect">
            <a:avLst/>
          </a:prstGeom>
          <a:noFill/>
          <a:ln>
            <a:noFill/>
          </a:ln>
        </p:spPr>
      </p:pic>
      <p:sp useBgFill="1">
        <p:nvSpPr>
          <p:cNvPr id="26" name="Rectangle 25">
            <a:extLst>
              <a:ext uri="{FF2B5EF4-FFF2-40B4-BE49-F238E27FC236}">
                <a16:creationId xmlns:a16="http://schemas.microsoft.com/office/drawing/2014/main" id="{D3F196F4-A988-40DF-899A-EC29C42214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4B8B3238-C65F-4148-9B84-4D22282CFA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8769"/>
            <a:ext cx="12192000" cy="5647024"/>
          </a:xfrm>
          <a:prstGeom prst="rect">
            <a:avLst/>
          </a:prstGeom>
          <a:gradFill flip="none" rotWithShape="1">
            <a:gsLst>
              <a:gs pos="0">
                <a:schemeClr val="bg2">
                  <a:alpha val="0"/>
                  <a:lumMod val="100000"/>
                </a:schemeClr>
              </a:gs>
              <a:gs pos="100000">
                <a:schemeClr val="bg2">
                  <a:lumMod val="95000"/>
                  <a:lumOff val="5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0">
            <a:extLst>
              <a:ext uri="{FF2B5EF4-FFF2-40B4-BE49-F238E27FC236}">
                <a16:creationId xmlns:a16="http://schemas.microsoft.com/office/drawing/2014/main" id="{9F5B267E-73B2-231E-9812-E59781412782}"/>
              </a:ext>
            </a:extLst>
          </p:cNvPr>
          <p:cNvSpPr>
            <a:spLocks noGrp="1"/>
          </p:cNvSpPr>
          <p:nvPr>
            <p:ph type="title"/>
          </p:nvPr>
        </p:nvSpPr>
        <p:spPr>
          <a:xfrm>
            <a:off x="1776730" y="4459039"/>
            <a:ext cx="7831992" cy="551528"/>
          </a:xfrm>
        </p:spPr>
        <p:txBody>
          <a:bodyPr vert="horz" lIns="91440" tIns="45720" rIns="91440" bIns="0" rtlCol="0" anchor="b">
            <a:normAutofit/>
          </a:bodyPr>
          <a:lstStyle/>
          <a:p>
            <a:r>
              <a:rPr lang="en-US" sz="3600"/>
              <a:t> </a:t>
            </a:r>
          </a:p>
        </p:txBody>
      </p:sp>
      <p:sp>
        <p:nvSpPr>
          <p:cNvPr id="13" name="Content Placeholder 12">
            <a:extLst>
              <a:ext uri="{FF2B5EF4-FFF2-40B4-BE49-F238E27FC236}">
                <a16:creationId xmlns:a16="http://schemas.microsoft.com/office/drawing/2014/main" id="{7CA3100C-CF15-4BD8-1E1F-5B27768E487B}"/>
              </a:ext>
            </a:extLst>
          </p:cNvPr>
          <p:cNvSpPr>
            <a:spLocks noGrp="1"/>
          </p:cNvSpPr>
          <p:nvPr>
            <p:ph idx="1"/>
          </p:nvPr>
        </p:nvSpPr>
        <p:spPr>
          <a:xfrm>
            <a:off x="1776730" y="5016709"/>
            <a:ext cx="7831992" cy="457219"/>
          </a:xfrm>
        </p:spPr>
        <p:txBody>
          <a:bodyPr vert="horz" lIns="91440" tIns="91440" rIns="91440" bIns="91440" rtlCol="0">
            <a:normAutofit/>
          </a:bodyPr>
          <a:lstStyle/>
          <a:p>
            <a:pPr marL="0" indent="0">
              <a:buNone/>
            </a:pPr>
            <a:r>
              <a:rPr lang="en-US" sz="1600"/>
              <a:t> </a:t>
            </a:r>
          </a:p>
        </p:txBody>
      </p:sp>
      <p:pic>
        <p:nvPicPr>
          <p:cNvPr id="30" name="Picture 29">
            <a:extLst>
              <a:ext uri="{FF2B5EF4-FFF2-40B4-BE49-F238E27FC236}">
                <a16:creationId xmlns:a16="http://schemas.microsoft.com/office/drawing/2014/main" id="{CFDC6AB1-03A5-4D20-ACE0-4957616E748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a:xfrm>
            <a:off x="0" y="6119336"/>
            <a:ext cx="12192000" cy="742950"/>
          </a:xfrm>
          <a:prstGeom prst="rect">
            <a:avLst/>
          </a:prstGeom>
        </p:spPr>
      </p:pic>
      <p:cxnSp>
        <p:nvCxnSpPr>
          <p:cNvPr id="32" name="Straight Connector 31">
            <a:extLst>
              <a:ext uri="{FF2B5EF4-FFF2-40B4-BE49-F238E27FC236}">
                <a16:creationId xmlns:a16="http://schemas.microsoft.com/office/drawing/2014/main" id="{EB77A0BE-690A-4522-A429-39E717A173A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1269"/>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CD4110EE-14DE-BC38-4CC6-CC1CD1D1E816}"/>
              </a:ext>
            </a:extLst>
          </p:cNvPr>
          <p:cNvPicPr>
            <a:picLocks noChangeAspect="1"/>
          </p:cNvPicPr>
          <p:nvPr/>
        </p:nvPicPr>
        <p:blipFill rotWithShape="1">
          <a:blip r:embed="rId4"/>
          <a:srcRect/>
          <a:stretch/>
        </p:blipFill>
        <p:spPr>
          <a:xfrm>
            <a:off x="1456197" y="28801"/>
            <a:ext cx="10251596" cy="5994782"/>
          </a:xfrm>
          <a:prstGeom prst="rect">
            <a:avLst/>
          </a:prstGeom>
          <a:ln w="38100" cap="sq">
            <a:solidFill>
              <a:schemeClr val="bg2"/>
            </a:solidFill>
            <a:prstDash val="solid"/>
            <a:miter lim="800000"/>
          </a:ln>
          <a:effectLst>
            <a:outerShdw blurRad="50800" dist="38100" dir="2700000" algn="tl" rotWithShape="0">
              <a:srgbClr val="000000">
                <a:alpha val="43000"/>
              </a:srgbClr>
            </a:outerShdw>
          </a:effectLst>
        </p:spPr>
      </p:pic>
      <p:sp>
        <p:nvSpPr>
          <p:cNvPr id="3" name="TextBox 2">
            <a:extLst>
              <a:ext uri="{FF2B5EF4-FFF2-40B4-BE49-F238E27FC236}">
                <a16:creationId xmlns:a16="http://schemas.microsoft.com/office/drawing/2014/main" id="{0A8227CA-7CE6-2DC0-D527-58739A1F8E8A}"/>
              </a:ext>
            </a:extLst>
          </p:cNvPr>
          <p:cNvSpPr txBox="1"/>
          <p:nvPr/>
        </p:nvSpPr>
        <p:spPr>
          <a:xfrm>
            <a:off x="324938" y="551432"/>
            <a:ext cx="800219" cy="4922496"/>
          </a:xfrm>
          <a:prstGeom prst="rect">
            <a:avLst/>
          </a:prstGeom>
          <a:noFill/>
        </p:spPr>
        <p:txBody>
          <a:bodyPr vert="vert270" wrap="square" rtlCol="0">
            <a:spAutoFit/>
          </a:bodyPr>
          <a:lstStyle/>
          <a:p>
            <a:pPr algn="ctr"/>
            <a:r>
              <a:rPr lang="en-US" sz="4000" b="1" dirty="0">
                <a:latin typeface="Arial" panose="020B0604020202020204" pitchFamily="34" charset="0"/>
                <a:cs typeface="Arial" panose="020B0604020202020204" pitchFamily="34" charset="0"/>
              </a:rPr>
              <a:t>Heat Map with k=4</a:t>
            </a:r>
          </a:p>
        </p:txBody>
      </p:sp>
    </p:spTree>
    <p:extLst>
      <p:ext uri="{BB962C8B-B14F-4D97-AF65-F5344CB8AC3E}">
        <p14:creationId xmlns:p14="http://schemas.microsoft.com/office/powerpoint/2010/main" val="34760608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4000"/>
                <a:satMod val="80000"/>
                <a:lumMod val="106000"/>
              </a:schemeClr>
            </a:gs>
            <a:gs pos="100000">
              <a:schemeClr val="bg1">
                <a:shade val="80000"/>
                <a:lumMod val="108000"/>
              </a:schemeClr>
            </a:gs>
          </a:gsLst>
          <a:path path="circle">
            <a:fillToRect l="43000" r="43000" b="100000"/>
          </a:path>
        </a:gradFill>
        <a:effectLst/>
      </p:bgPr>
    </p:bg>
    <p:spTree>
      <p:nvGrpSpPr>
        <p:cNvPr id="1" name=""/>
        <p:cNvGrpSpPr/>
        <p:nvPr/>
      </p:nvGrpSpPr>
      <p:grpSpPr>
        <a:xfrm>
          <a:off x="0" y="0"/>
          <a:ext cx="0" cy="0"/>
          <a:chOff x="0" y="0"/>
          <a:chExt cx="0" cy="0"/>
        </a:xfrm>
      </p:grpSpPr>
      <p:pic>
        <p:nvPicPr>
          <p:cNvPr id="53" name="Picture 52">
            <a:extLst>
              <a:ext uri="{FF2B5EF4-FFF2-40B4-BE49-F238E27FC236}">
                <a16:creationId xmlns:a16="http://schemas.microsoft.com/office/drawing/2014/main" id="{B22EA398-4374-4CF8-8C8E-B9D0809688A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a:xfrm>
            <a:off x="0" y="6119336"/>
            <a:ext cx="12192000" cy="742950"/>
          </a:xfrm>
          <a:prstGeom prst="rect">
            <a:avLst/>
          </a:prstGeom>
        </p:spPr>
      </p:pic>
      <p:sp>
        <p:nvSpPr>
          <p:cNvPr id="55" name="Rectangle 54">
            <a:extLst>
              <a:ext uri="{FF2B5EF4-FFF2-40B4-BE49-F238E27FC236}">
                <a16:creationId xmlns:a16="http://schemas.microsoft.com/office/drawing/2014/main" id="{FA94FCAD-3B63-47CA-BA7E-CFC913279D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8769"/>
            <a:ext cx="12192000" cy="5647024"/>
          </a:xfrm>
          <a:prstGeom prst="rect">
            <a:avLst/>
          </a:prstGeom>
          <a:gradFill flip="none" rotWithShape="1">
            <a:gsLst>
              <a:gs pos="0">
                <a:schemeClr val="bg2">
                  <a:alpha val="0"/>
                  <a:lumMod val="100000"/>
                </a:schemeClr>
              </a:gs>
              <a:gs pos="100000">
                <a:schemeClr val="bg2">
                  <a:lumMod val="95000"/>
                  <a:lumOff val="5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57" name="Straight Connector 56">
            <a:extLst>
              <a:ext uri="{FF2B5EF4-FFF2-40B4-BE49-F238E27FC236}">
                <a16:creationId xmlns:a16="http://schemas.microsoft.com/office/drawing/2014/main" id="{4D9F0A52-8CBD-446F-8787-23B80892C7A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1269"/>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2ECB0E24-4227-4584-B815-0193BB1CC71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duotone>
              <a:schemeClr val="accent1">
                <a:shade val="45000"/>
                <a:satMod val="135000"/>
              </a:schemeClr>
              <a:prstClr val="white"/>
            </a:duotone>
            <a:extLst>
              <a:ext uri="{28A0092B-C50C-407E-A947-70E740481C1C}">
                <a14:useLocalDpi xmlns:a14="http://schemas.microsoft.com/office/drawing/2010/main" val="0"/>
              </a:ext>
            </a:extLst>
          </a:blip>
          <a:srcRect l="-115" r="15828" b="36435"/>
          <a:stretch/>
        </p:blipFill>
        <p:spPr>
          <a:xfrm>
            <a:off x="1125460" y="643464"/>
            <a:ext cx="9610344" cy="155448"/>
          </a:xfrm>
          <a:prstGeom prst="rect">
            <a:avLst/>
          </a:prstGeom>
          <a:noFill/>
          <a:ln>
            <a:noFill/>
          </a:ln>
        </p:spPr>
      </p:pic>
      <p:sp useBgFill="1">
        <p:nvSpPr>
          <p:cNvPr id="61" name="Rectangle 60">
            <a:extLst>
              <a:ext uri="{FF2B5EF4-FFF2-40B4-BE49-F238E27FC236}">
                <a16:creationId xmlns:a16="http://schemas.microsoft.com/office/drawing/2014/main" id="{C8B5D64C-A670-4C95-82E6-5EDF1F91E6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D9A58B20-DBF7-4788-9720-72E6243A21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8769"/>
            <a:ext cx="12192000" cy="5647024"/>
          </a:xfrm>
          <a:prstGeom prst="rect">
            <a:avLst/>
          </a:prstGeom>
          <a:gradFill flip="none" rotWithShape="1">
            <a:gsLst>
              <a:gs pos="0">
                <a:schemeClr val="bg2">
                  <a:alpha val="0"/>
                  <a:lumMod val="100000"/>
                </a:schemeClr>
              </a:gs>
              <a:gs pos="100000">
                <a:schemeClr val="bg2">
                  <a:lumMod val="95000"/>
                  <a:lumOff val="5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7">
            <a:extLst>
              <a:ext uri="{FF2B5EF4-FFF2-40B4-BE49-F238E27FC236}">
                <a16:creationId xmlns:a16="http://schemas.microsoft.com/office/drawing/2014/main" id="{374E2B00-0FA3-92CA-599B-51ADB1A31ED5}"/>
              </a:ext>
            </a:extLst>
          </p:cNvPr>
          <p:cNvSpPr>
            <a:spLocks noGrp="1"/>
          </p:cNvSpPr>
          <p:nvPr>
            <p:ph type="title"/>
          </p:nvPr>
        </p:nvSpPr>
        <p:spPr>
          <a:xfrm>
            <a:off x="8673476" y="988098"/>
            <a:ext cx="2858835" cy="2404800"/>
          </a:xfrm>
        </p:spPr>
        <p:txBody>
          <a:bodyPr vert="horz" lIns="91440" tIns="45720" rIns="91440" bIns="0" rtlCol="0" anchor="b">
            <a:normAutofit/>
          </a:bodyPr>
          <a:lstStyle/>
          <a:p>
            <a:r>
              <a:rPr lang="en-US" sz="3600" dirty="0"/>
              <a:t> </a:t>
            </a:r>
          </a:p>
        </p:txBody>
      </p:sp>
      <p:sp>
        <p:nvSpPr>
          <p:cNvPr id="5" name="Content Placeholder 4">
            <a:extLst>
              <a:ext uri="{FF2B5EF4-FFF2-40B4-BE49-F238E27FC236}">
                <a16:creationId xmlns:a16="http://schemas.microsoft.com/office/drawing/2014/main" id="{81C6A47F-35D4-5895-4F9A-A155C7BD0C48}"/>
              </a:ext>
            </a:extLst>
          </p:cNvPr>
          <p:cNvSpPr>
            <a:spLocks noGrp="1"/>
          </p:cNvSpPr>
          <p:nvPr>
            <p:ph idx="1"/>
          </p:nvPr>
        </p:nvSpPr>
        <p:spPr>
          <a:xfrm>
            <a:off x="8669364" y="3395822"/>
            <a:ext cx="2864360" cy="1718545"/>
          </a:xfrm>
        </p:spPr>
        <p:txBody>
          <a:bodyPr vert="horz" lIns="91440" tIns="91440" rIns="91440" bIns="91440" rtlCol="0">
            <a:normAutofit/>
          </a:bodyPr>
          <a:lstStyle/>
          <a:p>
            <a:pPr marL="0" indent="0">
              <a:buNone/>
            </a:pPr>
            <a:r>
              <a:rPr lang="en-US" sz="1600"/>
              <a:t> </a:t>
            </a:r>
          </a:p>
        </p:txBody>
      </p:sp>
      <p:pic>
        <p:nvPicPr>
          <p:cNvPr id="65" name="Picture 64">
            <a:extLst>
              <a:ext uri="{FF2B5EF4-FFF2-40B4-BE49-F238E27FC236}">
                <a16:creationId xmlns:a16="http://schemas.microsoft.com/office/drawing/2014/main" id="{63078A09-03F0-4A31-8BFA-9DE38601E2E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duotone>
              <a:schemeClr val="accent1">
                <a:shade val="45000"/>
                <a:satMod val="135000"/>
              </a:schemeClr>
              <a:prstClr val="white"/>
            </a:duotone>
            <a:extLst>
              <a:ext uri="{28A0092B-C50C-407E-A947-70E740481C1C}">
                <a14:useLocalDpi xmlns:a14="http://schemas.microsoft.com/office/drawing/2010/main" val="0"/>
              </a:ext>
            </a:extLst>
          </a:blip>
          <a:srcRect l="-116" t="474" r="75094" b="36564"/>
          <a:stretch/>
        </p:blipFill>
        <p:spPr>
          <a:xfrm>
            <a:off x="8669363" y="643464"/>
            <a:ext cx="2852928" cy="155448"/>
          </a:xfrm>
          <a:prstGeom prst="rect">
            <a:avLst/>
          </a:prstGeom>
          <a:noFill/>
          <a:ln>
            <a:noFill/>
          </a:ln>
        </p:spPr>
      </p:pic>
      <p:pic>
        <p:nvPicPr>
          <p:cNvPr id="90" name="Picture 66">
            <a:extLst>
              <a:ext uri="{FF2B5EF4-FFF2-40B4-BE49-F238E27FC236}">
                <a16:creationId xmlns:a16="http://schemas.microsoft.com/office/drawing/2014/main" id="{725F5F0B-2A6C-412A-AE8E-3339C94131D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a:xfrm>
            <a:off x="0" y="6119336"/>
            <a:ext cx="12192000" cy="742950"/>
          </a:xfrm>
          <a:prstGeom prst="rect">
            <a:avLst/>
          </a:prstGeom>
        </p:spPr>
      </p:pic>
      <p:cxnSp>
        <p:nvCxnSpPr>
          <p:cNvPr id="69" name="Straight Connector 68">
            <a:extLst>
              <a:ext uri="{FF2B5EF4-FFF2-40B4-BE49-F238E27FC236}">
                <a16:creationId xmlns:a16="http://schemas.microsoft.com/office/drawing/2014/main" id="{90DC4216-C6D1-4D98-B018-0040C33D0A1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1269"/>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9FB401B7-8CFE-EC0B-2E57-F1B7B3B48D00}"/>
              </a:ext>
            </a:extLst>
          </p:cNvPr>
          <p:cNvSpPr txBox="1"/>
          <p:nvPr/>
        </p:nvSpPr>
        <p:spPr>
          <a:xfrm>
            <a:off x="8498293" y="2609221"/>
            <a:ext cx="3209199" cy="1569660"/>
          </a:xfrm>
          <a:prstGeom prst="rect">
            <a:avLst/>
          </a:prstGeom>
          <a:noFill/>
        </p:spPr>
        <p:txBody>
          <a:bodyPr wrap="square" rtlCol="0">
            <a:spAutoFit/>
          </a:bodyPr>
          <a:lstStyle/>
          <a:p>
            <a:pPr algn="ctr"/>
            <a:r>
              <a:rPr lang="en-US" sz="2400" b="1" dirty="0">
                <a:latin typeface="Arial" panose="020B0604020202020204" pitchFamily="34" charset="0"/>
                <a:cs typeface="Arial" panose="020B0604020202020204" pitchFamily="34" charset="0"/>
              </a:rPr>
              <a:t>Comparison of center values for each of the clusters (k=4) to each other.</a:t>
            </a:r>
          </a:p>
        </p:txBody>
      </p:sp>
      <p:pic>
        <p:nvPicPr>
          <p:cNvPr id="3" name="Picture 2">
            <a:extLst>
              <a:ext uri="{FF2B5EF4-FFF2-40B4-BE49-F238E27FC236}">
                <a16:creationId xmlns:a16="http://schemas.microsoft.com/office/drawing/2014/main" id="{95404877-BED3-5483-805D-AE446FCF376C}"/>
              </a:ext>
            </a:extLst>
          </p:cNvPr>
          <p:cNvPicPr>
            <a:picLocks noChangeAspect="1"/>
          </p:cNvPicPr>
          <p:nvPr/>
        </p:nvPicPr>
        <p:blipFill>
          <a:blip r:embed="rId4"/>
          <a:stretch>
            <a:fillRect/>
          </a:stretch>
        </p:blipFill>
        <p:spPr>
          <a:xfrm>
            <a:off x="179482" y="710913"/>
            <a:ext cx="8227468" cy="5162735"/>
          </a:xfrm>
          <a:prstGeom prst="rect">
            <a:avLst/>
          </a:prstGeom>
          <a:ln w="38100" cap="sq">
            <a:solidFill>
              <a:schemeClr val="bg2"/>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831122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4000"/>
                <a:satMod val="80000"/>
                <a:lumMod val="106000"/>
              </a:schemeClr>
            </a:gs>
            <a:gs pos="100000">
              <a:schemeClr val="bg1">
                <a:shade val="80000"/>
                <a:lumMod val="108000"/>
              </a:schemeClr>
            </a:gs>
          </a:gsLst>
          <a:path path="circle">
            <a:fillToRect l="43000" r="43000" b="100000"/>
          </a:path>
        </a:gradFill>
        <a:effectLst/>
      </p:bgPr>
    </p:bg>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E8690AC4-C9C4-4944-A98C-B1D32992D6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a:xfrm>
            <a:off x="0" y="6119336"/>
            <a:ext cx="12192000" cy="742950"/>
          </a:xfrm>
          <a:prstGeom prst="rect">
            <a:avLst/>
          </a:prstGeom>
        </p:spPr>
      </p:pic>
      <p:sp>
        <p:nvSpPr>
          <p:cNvPr id="20" name="Rectangle 19">
            <a:extLst>
              <a:ext uri="{FF2B5EF4-FFF2-40B4-BE49-F238E27FC236}">
                <a16:creationId xmlns:a16="http://schemas.microsoft.com/office/drawing/2014/main" id="{86F828BE-4D4E-43F9-AC35-0209B5190C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8769"/>
            <a:ext cx="12192000" cy="5647024"/>
          </a:xfrm>
          <a:prstGeom prst="rect">
            <a:avLst/>
          </a:prstGeom>
          <a:gradFill flip="none" rotWithShape="1">
            <a:gsLst>
              <a:gs pos="0">
                <a:schemeClr val="bg2">
                  <a:alpha val="0"/>
                  <a:lumMod val="100000"/>
                </a:schemeClr>
              </a:gs>
              <a:gs pos="100000">
                <a:schemeClr val="bg2">
                  <a:lumMod val="95000"/>
                  <a:lumOff val="5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2" name="Straight Connector 21">
            <a:extLst>
              <a:ext uri="{FF2B5EF4-FFF2-40B4-BE49-F238E27FC236}">
                <a16:creationId xmlns:a16="http://schemas.microsoft.com/office/drawing/2014/main" id="{10BAB604-20D4-431F-ADD8-754BB7992A4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1269"/>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pic>
        <p:nvPicPr>
          <p:cNvPr id="24" name="Picture 23">
            <a:extLst>
              <a:ext uri="{FF2B5EF4-FFF2-40B4-BE49-F238E27FC236}">
                <a16:creationId xmlns:a16="http://schemas.microsoft.com/office/drawing/2014/main" id="{C821979E-9A93-4880-80B5-D60B75C1918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duotone>
              <a:schemeClr val="accent1">
                <a:shade val="45000"/>
                <a:satMod val="135000"/>
              </a:schemeClr>
              <a:prstClr val="white"/>
            </a:duotone>
            <a:extLst>
              <a:ext uri="{28A0092B-C50C-407E-A947-70E740481C1C}">
                <a14:useLocalDpi xmlns:a14="http://schemas.microsoft.com/office/drawing/2010/main" val="0"/>
              </a:ext>
            </a:extLst>
          </a:blip>
          <a:srcRect l="-115" r="15828" b="36435"/>
          <a:stretch/>
        </p:blipFill>
        <p:spPr>
          <a:xfrm>
            <a:off x="1125460" y="643464"/>
            <a:ext cx="9610344" cy="155448"/>
          </a:xfrm>
          <a:prstGeom prst="rect">
            <a:avLst/>
          </a:prstGeom>
          <a:noFill/>
          <a:ln>
            <a:noFill/>
          </a:ln>
        </p:spPr>
      </p:pic>
      <p:sp useBgFill="1">
        <p:nvSpPr>
          <p:cNvPr id="26" name="Rectangle 25">
            <a:extLst>
              <a:ext uri="{FF2B5EF4-FFF2-40B4-BE49-F238E27FC236}">
                <a16:creationId xmlns:a16="http://schemas.microsoft.com/office/drawing/2014/main" id="{D3F196F4-A988-40DF-899A-EC29C42214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4B8B3238-C65F-4148-9B84-4D22282CFA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8769"/>
            <a:ext cx="12192000" cy="5647024"/>
          </a:xfrm>
          <a:prstGeom prst="rect">
            <a:avLst/>
          </a:prstGeom>
          <a:gradFill flip="none" rotWithShape="1">
            <a:gsLst>
              <a:gs pos="0">
                <a:schemeClr val="bg2">
                  <a:alpha val="0"/>
                  <a:lumMod val="100000"/>
                </a:schemeClr>
              </a:gs>
              <a:gs pos="100000">
                <a:schemeClr val="bg2">
                  <a:lumMod val="95000"/>
                  <a:lumOff val="5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0">
            <a:extLst>
              <a:ext uri="{FF2B5EF4-FFF2-40B4-BE49-F238E27FC236}">
                <a16:creationId xmlns:a16="http://schemas.microsoft.com/office/drawing/2014/main" id="{9F5B267E-73B2-231E-9812-E59781412782}"/>
              </a:ext>
            </a:extLst>
          </p:cNvPr>
          <p:cNvSpPr>
            <a:spLocks noGrp="1"/>
          </p:cNvSpPr>
          <p:nvPr>
            <p:ph type="title"/>
          </p:nvPr>
        </p:nvSpPr>
        <p:spPr>
          <a:xfrm>
            <a:off x="1776730" y="4459039"/>
            <a:ext cx="7831992" cy="551528"/>
          </a:xfrm>
        </p:spPr>
        <p:txBody>
          <a:bodyPr vert="horz" lIns="91440" tIns="45720" rIns="91440" bIns="0" rtlCol="0" anchor="b">
            <a:normAutofit/>
          </a:bodyPr>
          <a:lstStyle/>
          <a:p>
            <a:r>
              <a:rPr lang="en-US" sz="3600"/>
              <a:t> </a:t>
            </a:r>
          </a:p>
        </p:txBody>
      </p:sp>
      <p:sp>
        <p:nvSpPr>
          <p:cNvPr id="13" name="Content Placeholder 12">
            <a:extLst>
              <a:ext uri="{FF2B5EF4-FFF2-40B4-BE49-F238E27FC236}">
                <a16:creationId xmlns:a16="http://schemas.microsoft.com/office/drawing/2014/main" id="{7CA3100C-CF15-4BD8-1E1F-5B27768E487B}"/>
              </a:ext>
            </a:extLst>
          </p:cNvPr>
          <p:cNvSpPr>
            <a:spLocks noGrp="1"/>
          </p:cNvSpPr>
          <p:nvPr>
            <p:ph idx="1"/>
          </p:nvPr>
        </p:nvSpPr>
        <p:spPr>
          <a:xfrm>
            <a:off x="1776730" y="5016709"/>
            <a:ext cx="7831992" cy="457219"/>
          </a:xfrm>
        </p:spPr>
        <p:txBody>
          <a:bodyPr vert="horz" lIns="91440" tIns="91440" rIns="91440" bIns="91440" rtlCol="0">
            <a:normAutofit/>
          </a:bodyPr>
          <a:lstStyle/>
          <a:p>
            <a:pPr marL="0" indent="0">
              <a:buNone/>
            </a:pPr>
            <a:r>
              <a:rPr lang="en-US" sz="1600"/>
              <a:t> </a:t>
            </a:r>
          </a:p>
        </p:txBody>
      </p:sp>
      <p:pic>
        <p:nvPicPr>
          <p:cNvPr id="30" name="Picture 29">
            <a:extLst>
              <a:ext uri="{FF2B5EF4-FFF2-40B4-BE49-F238E27FC236}">
                <a16:creationId xmlns:a16="http://schemas.microsoft.com/office/drawing/2014/main" id="{CFDC6AB1-03A5-4D20-ACE0-4957616E748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a:xfrm>
            <a:off x="0" y="6119336"/>
            <a:ext cx="12192000" cy="742950"/>
          </a:xfrm>
          <a:prstGeom prst="rect">
            <a:avLst/>
          </a:prstGeom>
        </p:spPr>
      </p:pic>
      <p:cxnSp>
        <p:nvCxnSpPr>
          <p:cNvPr id="32" name="Straight Connector 31">
            <a:extLst>
              <a:ext uri="{FF2B5EF4-FFF2-40B4-BE49-F238E27FC236}">
                <a16:creationId xmlns:a16="http://schemas.microsoft.com/office/drawing/2014/main" id="{EB77A0BE-690A-4522-A429-39E717A173A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1269"/>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D430C25B-1B77-B24D-DE27-7344616C6F21}"/>
              </a:ext>
            </a:extLst>
          </p:cNvPr>
          <p:cNvPicPr>
            <a:picLocks noChangeAspect="1"/>
          </p:cNvPicPr>
          <p:nvPr/>
        </p:nvPicPr>
        <p:blipFill>
          <a:blip r:embed="rId4"/>
          <a:stretch>
            <a:fillRect/>
          </a:stretch>
        </p:blipFill>
        <p:spPr>
          <a:xfrm>
            <a:off x="1386154" y="-4286"/>
            <a:ext cx="10475108" cy="6092749"/>
          </a:xfrm>
          <a:prstGeom prst="rect">
            <a:avLst/>
          </a:prstGeom>
          <a:ln w="38100" cap="sq">
            <a:solidFill>
              <a:schemeClr val="bg2"/>
            </a:solidFill>
            <a:prstDash val="solid"/>
            <a:miter lim="800000"/>
          </a:ln>
          <a:effectLst>
            <a:outerShdw blurRad="50800" dist="38100" dir="2700000" algn="tl" rotWithShape="0">
              <a:srgbClr val="000000">
                <a:alpha val="43000"/>
              </a:srgbClr>
            </a:outerShdw>
          </a:effectLst>
        </p:spPr>
      </p:pic>
      <p:sp>
        <p:nvSpPr>
          <p:cNvPr id="3" name="TextBox 2">
            <a:extLst>
              <a:ext uri="{FF2B5EF4-FFF2-40B4-BE49-F238E27FC236}">
                <a16:creationId xmlns:a16="http://schemas.microsoft.com/office/drawing/2014/main" id="{F2583443-D867-0BFB-6E78-7DFCFC969605}"/>
              </a:ext>
            </a:extLst>
          </p:cNvPr>
          <p:cNvSpPr txBox="1"/>
          <p:nvPr/>
        </p:nvSpPr>
        <p:spPr>
          <a:xfrm>
            <a:off x="138099" y="580840"/>
            <a:ext cx="1169551" cy="4922496"/>
          </a:xfrm>
          <a:prstGeom prst="rect">
            <a:avLst/>
          </a:prstGeom>
          <a:noFill/>
        </p:spPr>
        <p:txBody>
          <a:bodyPr vert="vert270" wrap="square" rtlCol="0">
            <a:spAutoFit/>
          </a:bodyPr>
          <a:lstStyle/>
          <a:p>
            <a:pPr algn="ctr"/>
            <a:r>
              <a:rPr lang="en-US" sz="3200" b="1" dirty="0">
                <a:latin typeface="Arial" panose="020B0604020202020204" pitchFamily="34" charset="0"/>
                <a:cs typeface="Arial" panose="020B0604020202020204" pitchFamily="34" charset="0"/>
              </a:rPr>
              <a:t>Within Cluster Sum of Squares</a:t>
            </a:r>
          </a:p>
        </p:txBody>
      </p:sp>
    </p:spTree>
    <p:extLst>
      <p:ext uri="{BB962C8B-B14F-4D97-AF65-F5344CB8AC3E}">
        <p14:creationId xmlns:p14="http://schemas.microsoft.com/office/powerpoint/2010/main" val="3951118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4000"/>
                <a:satMod val="80000"/>
                <a:lumMod val="106000"/>
              </a:schemeClr>
            </a:gs>
            <a:gs pos="100000">
              <a:schemeClr val="bg1">
                <a:shade val="80000"/>
                <a:lumMod val="108000"/>
              </a:schemeClr>
            </a:gs>
          </a:gsLst>
          <a:path path="circle">
            <a:fillToRect l="43000" r="43000" b="100000"/>
          </a:path>
        </a:gradFill>
        <a:effectLst/>
      </p:bgPr>
    </p:bg>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id="{F28373B5-F4E4-4102-9D27-E17631B4C7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a:xfrm>
            <a:off x="0" y="6119336"/>
            <a:ext cx="12192000" cy="742950"/>
          </a:xfrm>
          <a:prstGeom prst="rect">
            <a:avLst/>
          </a:prstGeom>
        </p:spPr>
      </p:pic>
      <p:sp>
        <p:nvSpPr>
          <p:cNvPr id="40" name="Rectangle 39">
            <a:extLst>
              <a:ext uri="{FF2B5EF4-FFF2-40B4-BE49-F238E27FC236}">
                <a16:creationId xmlns:a16="http://schemas.microsoft.com/office/drawing/2014/main" id="{F23306E6-5D0B-439F-BB88-7F1CEA89BD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8769"/>
            <a:ext cx="12192000" cy="5647024"/>
          </a:xfrm>
          <a:prstGeom prst="rect">
            <a:avLst/>
          </a:prstGeom>
          <a:gradFill flip="none" rotWithShape="1">
            <a:gsLst>
              <a:gs pos="0">
                <a:schemeClr val="bg2">
                  <a:alpha val="0"/>
                  <a:lumMod val="100000"/>
                </a:schemeClr>
              </a:gs>
              <a:gs pos="100000">
                <a:schemeClr val="bg2">
                  <a:lumMod val="95000"/>
                  <a:lumOff val="5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42" name="Straight Connector 41">
            <a:extLst>
              <a:ext uri="{FF2B5EF4-FFF2-40B4-BE49-F238E27FC236}">
                <a16:creationId xmlns:a16="http://schemas.microsoft.com/office/drawing/2014/main" id="{23D9016E-713D-40ED-A242-4F407E90538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1269"/>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pic>
        <p:nvPicPr>
          <p:cNvPr id="44" name="Picture 43">
            <a:extLst>
              <a:ext uri="{FF2B5EF4-FFF2-40B4-BE49-F238E27FC236}">
                <a16:creationId xmlns:a16="http://schemas.microsoft.com/office/drawing/2014/main" id="{06E4F4B6-B981-4284-BB88-5B702BA3D7F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duotone>
              <a:schemeClr val="accent1">
                <a:shade val="45000"/>
                <a:satMod val="135000"/>
              </a:schemeClr>
              <a:prstClr val="white"/>
            </a:duotone>
            <a:extLst>
              <a:ext uri="{28A0092B-C50C-407E-A947-70E740481C1C}">
                <a14:useLocalDpi xmlns:a14="http://schemas.microsoft.com/office/drawing/2010/main" val="0"/>
              </a:ext>
            </a:extLst>
          </a:blip>
          <a:srcRect l="-115" r="15828" b="36435"/>
          <a:stretch/>
        </p:blipFill>
        <p:spPr>
          <a:xfrm>
            <a:off x="1125460" y="643464"/>
            <a:ext cx="9610344" cy="155448"/>
          </a:xfrm>
          <a:prstGeom prst="rect">
            <a:avLst/>
          </a:prstGeom>
          <a:noFill/>
          <a:ln>
            <a:noFill/>
          </a:ln>
        </p:spPr>
      </p:pic>
      <p:sp useBgFill="1">
        <p:nvSpPr>
          <p:cNvPr id="46" name="Rectangle 45">
            <a:extLst>
              <a:ext uri="{FF2B5EF4-FFF2-40B4-BE49-F238E27FC236}">
                <a16:creationId xmlns:a16="http://schemas.microsoft.com/office/drawing/2014/main" id="{F8454B2E-D2DB-42C2-A224-BCEC47B864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08B61146-1CF0-40E1-B66E-C22BD9207E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4" name="Title 3">
            <a:extLst>
              <a:ext uri="{FF2B5EF4-FFF2-40B4-BE49-F238E27FC236}">
                <a16:creationId xmlns:a16="http://schemas.microsoft.com/office/drawing/2014/main" id="{A3660A12-9635-4010-BA20-32D21BD4BBD6}"/>
              </a:ext>
            </a:extLst>
          </p:cNvPr>
          <p:cNvSpPr>
            <a:spLocks noGrp="1"/>
          </p:cNvSpPr>
          <p:nvPr>
            <p:ph type="title"/>
          </p:nvPr>
        </p:nvSpPr>
        <p:spPr>
          <a:xfrm>
            <a:off x="1964987" y="802298"/>
            <a:ext cx="9089865" cy="3656747"/>
          </a:xfrm>
        </p:spPr>
        <p:txBody>
          <a:bodyPr vert="horz" lIns="91440" tIns="45720" rIns="91440" bIns="0" rtlCol="0" anchor="b">
            <a:normAutofit/>
          </a:bodyPr>
          <a:lstStyle/>
          <a:p>
            <a:r>
              <a:rPr lang="en-US" sz="6600"/>
              <a:t> </a:t>
            </a:r>
          </a:p>
        </p:txBody>
      </p:sp>
      <p:sp>
        <p:nvSpPr>
          <p:cNvPr id="5" name="Content Placeholder 4">
            <a:extLst>
              <a:ext uri="{FF2B5EF4-FFF2-40B4-BE49-F238E27FC236}">
                <a16:creationId xmlns:a16="http://schemas.microsoft.com/office/drawing/2014/main" id="{3E9F21A0-C420-1526-28DC-4377C0B6E4F7}"/>
              </a:ext>
            </a:extLst>
          </p:cNvPr>
          <p:cNvSpPr>
            <a:spLocks noGrp="1"/>
          </p:cNvSpPr>
          <p:nvPr>
            <p:ph idx="1"/>
          </p:nvPr>
        </p:nvSpPr>
        <p:spPr>
          <a:xfrm>
            <a:off x="1964988" y="5039958"/>
            <a:ext cx="9089864" cy="879325"/>
          </a:xfrm>
        </p:spPr>
        <p:txBody>
          <a:bodyPr vert="horz" lIns="91440" tIns="91440" rIns="91440" bIns="91440" rtlCol="0">
            <a:normAutofit/>
          </a:bodyPr>
          <a:lstStyle/>
          <a:p>
            <a:pPr marL="0" indent="0">
              <a:buNone/>
            </a:pPr>
            <a:r>
              <a:rPr lang="en-US" sz="1800" dirty="0"/>
              <a:t> </a:t>
            </a:r>
          </a:p>
        </p:txBody>
      </p:sp>
      <p:pic>
        <p:nvPicPr>
          <p:cNvPr id="50" name="Picture 49">
            <a:extLst>
              <a:ext uri="{FF2B5EF4-FFF2-40B4-BE49-F238E27FC236}">
                <a16:creationId xmlns:a16="http://schemas.microsoft.com/office/drawing/2014/main" id="{DB0BC59A-2B7C-4A64-A799-D5A9D81CBF1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duotone>
              <a:schemeClr val="accent1">
                <a:shade val="45000"/>
                <a:satMod val="135000"/>
              </a:schemeClr>
              <a:prstClr val="white"/>
            </a:duotone>
            <a:extLst>
              <a:ext uri="{28A0092B-C50C-407E-A947-70E740481C1C}">
                <a14:useLocalDpi xmlns:a14="http://schemas.microsoft.com/office/drawing/2010/main" val="0"/>
              </a:ext>
            </a:extLst>
          </a:blip>
          <a:srcRect l="7964" t="7249" r="15828" b="37306"/>
          <a:stretch/>
        </p:blipFill>
        <p:spPr>
          <a:xfrm>
            <a:off x="2033170" y="4727388"/>
            <a:ext cx="8689158" cy="153041"/>
          </a:xfrm>
          <a:prstGeom prst="rect">
            <a:avLst/>
          </a:prstGeom>
          <a:noFill/>
          <a:ln>
            <a:noFill/>
          </a:ln>
        </p:spPr>
      </p:pic>
      <p:pic>
        <p:nvPicPr>
          <p:cNvPr id="52" name="Picture 51">
            <a:extLst>
              <a:ext uri="{FF2B5EF4-FFF2-40B4-BE49-F238E27FC236}">
                <a16:creationId xmlns:a16="http://schemas.microsoft.com/office/drawing/2014/main" id="{82F98C5B-B608-4654-AE47-5FB17265125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a:xfrm>
            <a:off x="0" y="6130094"/>
            <a:ext cx="12192000" cy="742950"/>
          </a:xfrm>
          <a:prstGeom prst="rect">
            <a:avLst/>
          </a:prstGeom>
        </p:spPr>
      </p:pic>
      <p:sp>
        <p:nvSpPr>
          <p:cNvPr id="70" name="TextBox 69">
            <a:extLst>
              <a:ext uri="{FF2B5EF4-FFF2-40B4-BE49-F238E27FC236}">
                <a16:creationId xmlns:a16="http://schemas.microsoft.com/office/drawing/2014/main" id="{04AEC14F-F00D-324D-C2DE-9EBE12D6C5BF}"/>
              </a:ext>
            </a:extLst>
          </p:cNvPr>
          <p:cNvSpPr txBox="1"/>
          <p:nvPr/>
        </p:nvSpPr>
        <p:spPr>
          <a:xfrm>
            <a:off x="1315180" y="4881742"/>
            <a:ext cx="9561338" cy="1323439"/>
          </a:xfrm>
          <a:prstGeom prst="rect">
            <a:avLst/>
          </a:prstGeom>
          <a:noFill/>
        </p:spPr>
        <p:txBody>
          <a:bodyPr wrap="square" rtlCol="0">
            <a:spAutoFit/>
          </a:bodyPr>
          <a:lstStyle/>
          <a:p>
            <a:pPr algn="ctr"/>
            <a:r>
              <a:rPr lang="en-US" sz="4000" b="1" dirty="0">
                <a:latin typeface="Arial" panose="020B0604020202020204" pitchFamily="34" charset="0"/>
                <a:cs typeface="Arial" panose="020B0604020202020204" pitchFamily="34" charset="0"/>
              </a:rPr>
              <a:t>First Round of Clustering vs Second: Clustering Cardinality</a:t>
            </a:r>
          </a:p>
        </p:txBody>
      </p:sp>
      <p:pic>
        <p:nvPicPr>
          <p:cNvPr id="2" name="Picture 1">
            <a:extLst>
              <a:ext uri="{FF2B5EF4-FFF2-40B4-BE49-F238E27FC236}">
                <a16:creationId xmlns:a16="http://schemas.microsoft.com/office/drawing/2014/main" id="{40064A9B-544E-46DF-22B3-40774AEAC106}"/>
              </a:ext>
            </a:extLst>
          </p:cNvPr>
          <p:cNvPicPr>
            <a:picLocks noChangeAspect="1"/>
          </p:cNvPicPr>
          <p:nvPr/>
        </p:nvPicPr>
        <p:blipFill>
          <a:blip r:embed="rId4"/>
          <a:stretch>
            <a:fillRect/>
          </a:stretch>
        </p:blipFill>
        <p:spPr>
          <a:xfrm>
            <a:off x="264138" y="899678"/>
            <a:ext cx="5254964" cy="3074152"/>
          </a:xfrm>
          <a:prstGeom prst="rect">
            <a:avLst/>
          </a:prstGeom>
          <a:ln w="38100" cap="sq">
            <a:solidFill>
              <a:schemeClr val="bg2"/>
            </a:solidFill>
            <a:prstDash val="solid"/>
            <a:miter lim="800000"/>
          </a:ln>
          <a:effectLst>
            <a:outerShdw blurRad="50800" dist="38100" dir="2700000" algn="tl" rotWithShape="0">
              <a:srgbClr val="000000">
                <a:alpha val="43000"/>
              </a:srgbClr>
            </a:outerShdw>
          </a:effectLst>
        </p:spPr>
      </p:pic>
      <p:pic>
        <p:nvPicPr>
          <p:cNvPr id="7" name="Picture 6">
            <a:extLst>
              <a:ext uri="{FF2B5EF4-FFF2-40B4-BE49-F238E27FC236}">
                <a16:creationId xmlns:a16="http://schemas.microsoft.com/office/drawing/2014/main" id="{32787FD1-B045-457A-CB98-56E193DC4C0C}"/>
              </a:ext>
            </a:extLst>
          </p:cNvPr>
          <p:cNvPicPr>
            <a:picLocks noChangeAspect="1"/>
          </p:cNvPicPr>
          <p:nvPr/>
        </p:nvPicPr>
        <p:blipFill>
          <a:blip r:embed="rId5"/>
          <a:stretch>
            <a:fillRect/>
          </a:stretch>
        </p:blipFill>
        <p:spPr>
          <a:xfrm>
            <a:off x="5633582" y="600102"/>
            <a:ext cx="6294280" cy="3673303"/>
          </a:xfrm>
          <a:prstGeom prst="rect">
            <a:avLst/>
          </a:prstGeom>
          <a:ln w="38100" cap="sq">
            <a:solidFill>
              <a:schemeClr val="bg2"/>
            </a:solidFill>
            <a:prstDash val="solid"/>
            <a:miter lim="800000"/>
          </a:ln>
          <a:effectLst>
            <a:outerShdw blurRad="50800" dist="38100" dir="2700000" algn="tl" rotWithShape="0">
              <a:srgbClr val="000000">
                <a:alpha val="43000"/>
              </a:srgbClr>
            </a:outerShdw>
          </a:effectLst>
        </p:spPr>
      </p:pic>
      <p:cxnSp>
        <p:nvCxnSpPr>
          <p:cNvPr id="9" name="Straight Arrow Connector 8">
            <a:extLst>
              <a:ext uri="{FF2B5EF4-FFF2-40B4-BE49-F238E27FC236}">
                <a16:creationId xmlns:a16="http://schemas.microsoft.com/office/drawing/2014/main" id="{7F13D691-9DD4-79D8-DCB8-A84D8981B371}"/>
              </a:ext>
            </a:extLst>
          </p:cNvPr>
          <p:cNvCxnSpPr/>
          <p:nvPr/>
        </p:nvCxnSpPr>
        <p:spPr>
          <a:xfrm>
            <a:off x="2494344" y="2737413"/>
            <a:ext cx="0" cy="567159"/>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10" name="Straight Arrow Connector 9">
            <a:extLst>
              <a:ext uri="{FF2B5EF4-FFF2-40B4-BE49-F238E27FC236}">
                <a16:creationId xmlns:a16="http://schemas.microsoft.com/office/drawing/2014/main" id="{396B42E3-1B5E-D43C-9D95-42992DDE6CD0}"/>
              </a:ext>
            </a:extLst>
          </p:cNvPr>
          <p:cNvCxnSpPr>
            <a:cxnSpLocks/>
          </p:cNvCxnSpPr>
          <p:nvPr/>
        </p:nvCxnSpPr>
        <p:spPr>
          <a:xfrm rot="10800000">
            <a:off x="7178233" y="2646744"/>
            <a:ext cx="0" cy="567159"/>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3796275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4000"/>
                <a:satMod val="80000"/>
                <a:lumMod val="106000"/>
              </a:schemeClr>
            </a:gs>
            <a:gs pos="100000">
              <a:schemeClr val="bg1">
                <a:shade val="80000"/>
                <a:lumMod val="108000"/>
              </a:schemeClr>
            </a:gs>
          </a:gsLst>
          <a:path path="circle">
            <a:fillToRect l="43000" r="43000" b="100000"/>
          </a:path>
        </a:gradFill>
        <a:effectLst/>
      </p:bgPr>
    </p:bg>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id="{F28373B5-F4E4-4102-9D27-E17631B4C7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a:xfrm>
            <a:off x="0" y="6119336"/>
            <a:ext cx="12192000" cy="742950"/>
          </a:xfrm>
          <a:prstGeom prst="rect">
            <a:avLst/>
          </a:prstGeom>
        </p:spPr>
      </p:pic>
      <p:sp>
        <p:nvSpPr>
          <p:cNvPr id="40" name="Rectangle 39">
            <a:extLst>
              <a:ext uri="{FF2B5EF4-FFF2-40B4-BE49-F238E27FC236}">
                <a16:creationId xmlns:a16="http://schemas.microsoft.com/office/drawing/2014/main" id="{F23306E6-5D0B-439F-BB88-7F1CEA89BD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8769"/>
            <a:ext cx="12192000" cy="5647024"/>
          </a:xfrm>
          <a:prstGeom prst="rect">
            <a:avLst/>
          </a:prstGeom>
          <a:gradFill flip="none" rotWithShape="1">
            <a:gsLst>
              <a:gs pos="0">
                <a:schemeClr val="bg2">
                  <a:alpha val="0"/>
                  <a:lumMod val="100000"/>
                </a:schemeClr>
              </a:gs>
              <a:gs pos="100000">
                <a:schemeClr val="bg2">
                  <a:lumMod val="95000"/>
                  <a:lumOff val="5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42" name="Straight Connector 41">
            <a:extLst>
              <a:ext uri="{FF2B5EF4-FFF2-40B4-BE49-F238E27FC236}">
                <a16:creationId xmlns:a16="http://schemas.microsoft.com/office/drawing/2014/main" id="{23D9016E-713D-40ED-A242-4F407E90538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1269"/>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pic>
        <p:nvPicPr>
          <p:cNvPr id="44" name="Picture 43">
            <a:extLst>
              <a:ext uri="{FF2B5EF4-FFF2-40B4-BE49-F238E27FC236}">
                <a16:creationId xmlns:a16="http://schemas.microsoft.com/office/drawing/2014/main" id="{06E4F4B6-B981-4284-BB88-5B702BA3D7F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duotone>
              <a:schemeClr val="accent1">
                <a:shade val="45000"/>
                <a:satMod val="135000"/>
              </a:schemeClr>
              <a:prstClr val="white"/>
            </a:duotone>
            <a:extLst>
              <a:ext uri="{28A0092B-C50C-407E-A947-70E740481C1C}">
                <a14:useLocalDpi xmlns:a14="http://schemas.microsoft.com/office/drawing/2010/main" val="0"/>
              </a:ext>
            </a:extLst>
          </a:blip>
          <a:srcRect l="-115" r="15828" b="36435"/>
          <a:stretch/>
        </p:blipFill>
        <p:spPr>
          <a:xfrm>
            <a:off x="1125460" y="643464"/>
            <a:ext cx="9610344" cy="155448"/>
          </a:xfrm>
          <a:prstGeom prst="rect">
            <a:avLst/>
          </a:prstGeom>
          <a:noFill/>
          <a:ln>
            <a:noFill/>
          </a:ln>
        </p:spPr>
      </p:pic>
      <p:sp useBgFill="1">
        <p:nvSpPr>
          <p:cNvPr id="46" name="Rectangle 45">
            <a:extLst>
              <a:ext uri="{FF2B5EF4-FFF2-40B4-BE49-F238E27FC236}">
                <a16:creationId xmlns:a16="http://schemas.microsoft.com/office/drawing/2014/main" id="{F8454B2E-D2DB-42C2-A224-BCEC47B864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08B61146-1CF0-40E1-B66E-C22BD9207E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4" name="Title 3">
            <a:extLst>
              <a:ext uri="{FF2B5EF4-FFF2-40B4-BE49-F238E27FC236}">
                <a16:creationId xmlns:a16="http://schemas.microsoft.com/office/drawing/2014/main" id="{A3660A12-9635-4010-BA20-32D21BD4BBD6}"/>
              </a:ext>
            </a:extLst>
          </p:cNvPr>
          <p:cNvSpPr>
            <a:spLocks noGrp="1"/>
          </p:cNvSpPr>
          <p:nvPr>
            <p:ph type="title"/>
          </p:nvPr>
        </p:nvSpPr>
        <p:spPr>
          <a:xfrm>
            <a:off x="1964987" y="802298"/>
            <a:ext cx="9089865" cy="3656747"/>
          </a:xfrm>
        </p:spPr>
        <p:txBody>
          <a:bodyPr vert="horz" lIns="91440" tIns="45720" rIns="91440" bIns="0" rtlCol="0" anchor="b">
            <a:normAutofit/>
          </a:bodyPr>
          <a:lstStyle/>
          <a:p>
            <a:r>
              <a:rPr lang="en-US" sz="6600"/>
              <a:t> </a:t>
            </a:r>
          </a:p>
        </p:txBody>
      </p:sp>
      <p:sp>
        <p:nvSpPr>
          <p:cNvPr id="5" name="Content Placeholder 4">
            <a:extLst>
              <a:ext uri="{FF2B5EF4-FFF2-40B4-BE49-F238E27FC236}">
                <a16:creationId xmlns:a16="http://schemas.microsoft.com/office/drawing/2014/main" id="{3E9F21A0-C420-1526-28DC-4377C0B6E4F7}"/>
              </a:ext>
            </a:extLst>
          </p:cNvPr>
          <p:cNvSpPr>
            <a:spLocks noGrp="1"/>
          </p:cNvSpPr>
          <p:nvPr>
            <p:ph idx="1"/>
          </p:nvPr>
        </p:nvSpPr>
        <p:spPr>
          <a:xfrm>
            <a:off x="1964988" y="5039958"/>
            <a:ext cx="9089864" cy="879325"/>
          </a:xfrm>
        </p:spPr>
        <p:txBody>
          <a:bodyPr vert="horz" lIns="91440" tIns="91440" rIns="91440" bIns="91440" rtlCol="0">
            <a:normAutofit/>
          </a:bodyPr>
          <a:lstStyle/>
          <a:p>
            <a:pPr marL="0" indent="0">
              <a:buNone/>
            </a:pPr>
            <a:r>
              <a:rPr lang="en-US" sz="1800" dirty="0"/>
              <a:t> </a:t>
            </a:r>
          </a:p>
        </p:txBody>
      </p:sp>
      <p:pic>
        <p:nvPicPr>
          <p:cNvPr id="50" name="Picture 49">
            <a:extLst>
              <a:ext uri="{FF2B5EF4-FFF2-40B4-BE49-F238E27FC236}">
                <a16:creationId xmlns:a16="http://schemas.microsoft.com/office/drawing/2014/main" id="{DB0BC59A-2B7C-4A64-A799-D5A9D81CBF1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duotone>
              <a:schemeClr val="accent1">
                <a:shade val="45000"/>
                <a:satMod val="135000"/>
              </a:schemeClr>
              <a:prstClr val="white"/>
            </a:duotone>
            <a:extLst>
              <a:ext uri="{28A0092B-C50C-407E-A947-70E740481C1C}">
                <a14:useLocalDpi xmlns:a14="http://schemas.microsoft.com/office/drawing/2010/main" val="0"/>
              </a:ext>
            </a:extLst>
          </a:blip>
          <a:srcRect l="7964" t="7249" r="15828" b="37306"/>
          <a:stretch/>
        </p:blipFill>
        <p:spPr>
          <a:xfrm>
            <a:off x="2033170" y="4727388"/>
            <a:ext cx="8689158" cy="153041"/>
          </a:xfrm>
          <a:prstGeom prst="rect">
            <a:avLst/>
          </a:prstGeom>
          <a:noFill/>
          <a:ln>
            <a:noFill/>
          </a:ln>
        </p:spPr>
      </p:pic>
      <p:pic>
        <p:nvPicPr>
          <p:cNvPr id="52" name="Picture 51">
            <a:extLst>
              <a:ext uri="{FF2B5EF4-FFF2-40B4-BE49-F238E27FC236}">
                <a16:creationId xmlns:a16="http://schemas.microsoft.com/office/drawing/2014/main" id="{82F98C5B-B608-4654-AE47-5FB17265125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a:xfrm>
            <a:off x="0" y="6130094"/>
            <a:ext cx="12192000" cy="742950"/>
          </a:xfrm>
          <a:prstGeom prst="rect">
            <a:avLst/>
          </a:prstGeom>
        </p:spPr>
      </p:pic>
      <p:sp>
        <p:nvSpPr>
          <p:cNvPr id="70" name="TextBox 69">
            <a:extLst>
              <a:ext uri="{FF2B5EF4-FFF2-40B4-BE49-F238E27FC236}">
                <a16:creationId xmlns:a16="http://schemas.microsoft.com/office/drawing/2014/main" id="{04AEC14F-F00D-324D-C2DE-9EBE12D6C5BF}"/>
              </a:ext>
            </a:extLst>
          </p:cNvPr>
          <p:cNvSpPr txBox="1"/>
          <p:nvPr/>
        </p:nvSpPr>
        <p:spPr>
          <a:xfrm>
            <a:off x="1315180" y="4881742"/>
            <a:ext cx="9561338" cy="1323439"/>
          </a:xfrm>
          <a:prstGeom prst="rect">
            <a:avLst/>
          </a:prstGeom>
          <a:noFill/>
        </p:spPr>
        <p:txBody>
          <a:bodyPr wrap="square" rtlCol="0">
            <a:spAutoFit/>
          </a:bodyPr>
          <a:lstStyle/>
          <a:p>
            <a:pPr algn="ctr"/>
            <a:r>
              <a:rPr lang="en-US" sz="4000" b="1" dirty="0">
                <a:latin typeface="Arial" panose="020B0604020202020204" pitchFamily="34" charset="0"/>
                <a:cs typeface="Arial" panose="020B0604020202020204" pitchFamily="34" charset="0"/>
              </a:rPr>
              <a:t>Cluster sum of squares for each cluster: Cluster Magnitude</a:t>
            </a:r>
          </a:p>
        </p:txBody>
      </p:sp>
      <p:pic>
        <p:nvPicPr>
          <p:cNvPr id="6" name="Picture 5">
            <a:extLst>
              <a:ext uri="{FF2B5EF4-FFF2-40B4-BE49-F238E27FC236}">
                <a16:creationId xmlns:a16="http://schemas.microsoft.com/office/drawing/2014/main" id="{F7FC2FA6-C8DB-9C78-3749-499C4336E9D5}"/>
              </a:ext>
            </a:extLst>
          </p:cNvPr>
          <p:cNvPicPr>
            <a:picLocks noChangeAspect="1"/>
          </p:cNvPicPr>
          <p:nvPr/>
        </p:nvPicPr>
        <p:blipFill>
          <a:blip r:embed="rId4"/>
          <a:stretch>
            <a:fillRect/>
          </a:stretch>
        </p:blipFill>
        <p:spPr>
          <a:xfrm>
            <a:off x="196174" y="1124603"/>
            <a:ext cx="5449406" cy="3178111"/>
          </a:xfrm>
          <a:prstGeom prst="rect">
            <a:avLst/>
          </a:prstGeom>
          <a:ln w="38100" cap="sq">
            <a:solidFill>
              <a:schemeClr val="bg2"/>
            </a:solidFill>
            <a:prstDash val="solid"/>
            <a:miter lim="800000"/>
          </a:ln>
          <a:effectLst>
            <a:outerShdw blurRad="50800" dist="38100" dir="2700000" algn="tl" rotWithShape="0">
              <a:srgbClr val="000000">
                <a:alpha val="43000"/>
              </a:srgbClr>
            </a:outerShdw>
          </a:effectLst>
        </p:spPr>
      </p:pic>
      <p:pic>
        <p:nvPicPr>
          <p:cNvPr id="9" name="Picture 8">
            <a:extLst>
              <a:ext uri="{FF2B5EF4-FFF2-40B4-BE49-F238E27FC236}">
                <a16:creationId xmlns:a16="http://schemas.microsoft.com/office/drawing/2014/main" id="{55E7CD69-1469-51B0-5608-8567C6786E48}"/>
              </a:ext>
            </a:extLst>
          </p:cNvPr>
          <p:cNvPicPr>
            <a:picLocks noChangeAspect="1"/>
          </p:cNvPicPr>
          <p:nvPr/>
        </p:nvPicPr>
        <p:blipFill>
          <a:blip r:embed="rId5"/>
          <a:stretch>
            <a:fillRect/>
          </a:stretch>
        </p:blipFill>
        <p:spPr>
          <a:xfrm>
            <a:off x="5752921" y="918771"/>
            <a:ext cx="6167669" cy="3589776"/>
          </a:xfrm>
          <a:prstGeom prst="rect">
            <a:avLst/>
          </a:prstGeom>
          <a:ln w="38100" cap="sq">
            <a:solidFill>
              <a:schemeClr val="bg2"/>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785838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4000"/>
                <a:satMod val="80000"/>
                <a:lumMod val="106000"/>
              </a:schemeClr>
            </a:gs>
            <a:gs pos="100000">
              <a:schemeClr val="bg1">
                <a:shade val="80000"/>
                <a:lumMod val="108000"/>
              </a:schemeClr>
            </a:gs>
          </a:gsLst>
          <a:path path="circle">
            <a:fillToRect l="43000" r="43000" b="100000"/>
          </a:path>
        </a:gradFill>
        <a:effectLst/>
      </p:bgPr>
    </p:bg>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id="{F28373B5-F4E4-4102-9D27-E17631B4C7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a:xfrm>
            <a:off x="0" y="6119336"/>
            <a:ext cx="12192000" cy="742950"/>
          </a:xfrm>
          <a:prstGeom prst="rect">
            <a:avLst/>
          </a:prstGeom>
        </p:spPr>
      </p:pic>
      <p:sp>
        <p:nvSpPr>
          <p:cNvPr id="40" name="Rectangle 39">
            <a:extLst>
              <a:ext uri="{FF2B5EF4-FFF2-40B4-BE49-F238E27FC236}">
                <a16:creationId xmlns:a16="http://schemas.microsoft.com/office/drawing/2014/main" id="{F23306E6-5D0B-439F-BB88-7F1CEA89BD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8769"/>
            <a:ext cx="12192000" cy="5647024"/>
          </a:xfrm>
          <a:prstGeom prst="rect">
            <a:avLst/>
          </a:prstGeom>
          <a:gradFill flip="none" rotWithShape="1">
            <a:gsLst>
              <a:gs pos="0">
                <a:schemeClr val="bg2">
                  <a:alpha val="0"/>
                  <a:lumMod val="100000"/>
                </a:schemeClr>
              </a:gs>
              <a:gs pos="100000">
                <a:schemeClr val="bg2">
                  <a:lumMod val="95000"/>
                  <a:lumOff val="5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42" name="Straight Connector 41">
            <a:extLst>
              <a:ext uri="{FF2B5EF4-FFF2-40B4-BE49-F238E27FC236}">
                <a16:creationId xmlns:a16="http://schemas.microsoft.com/office/drawing/2014/main" id="{23D9016E-713D-40ED-A242-4F407E90538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1269"/>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pic>
        <p:nvPicPr>
          <p:cNvPr id="44" name="Picture 43">
            <a:extLst>
              <a:ext uri="{FF2B5EF4-FFF2-40B4-BE49-F238E27FC236}">
                <a16:creationId xmlns:a16="http://schemas.microsoft.com/office/drawing/2014/main" id="{06E4F4B6-B981-4284-BB88-5B702BA3D7F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duotone>
              <a:schemeClr val="accent1">
                <a:shade val="45000"/>
                <a:satMod val="135000"/>
              </a:schemeClr>
              <a:prstClr val="white"/>
            </a:duotone>
            <a:extLst>
              <a:ext uri="{28A0092B-C50C-407E-A947-70E740481C1C}">
                <a14:useLocalDpi xmlns:a14="http://schemas.microsoft.com/office/drawing/2010/main" val="0"/>
              </a:ext>
            </a:extLst>
          </a:blip>
          <a:srcRect l="-115" r="15828" b="36435"/>
          <a:stretch/>
        </p:blipFill>
        <p:spPr>
          <a:xfrm>
            <a:off x="1125460" y="643464"/>
            <a:ext cx="9610344" cy="155448"/>
          </a:xfrm>
          <a:prstGeom prst="rect">
            <a:avLst/>
          </a:prstGeom>
          <a:noFill/>
          <a:ln>
            <a:noFill/>
          </a:ln>
        </p:spPr>
      </p:pic>
      <p:sp useBgFill="1">
        <p:nvSpPr>
          <p:cNvPr id="46" name="Rectangle 45">
            <a:extLst>
              <a:ext uri="{FF2B5EF4-FFF2-40B4-BE49-F238E27FC236}">
                <a16:creationId xmlns:a16="http://schemas.microsoft.com/office/drawing/2014/main" id="{F8454B2E-D2DB-42C2-A224-BCEC47B864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08B61146-1CF0-40E1-B66E-C22BD9207E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4" name="Title 3">
            <a:extLst>
              <a:ext uri="{FF2B5EF4-FFF2-40B4-BE49-F238E27FC236}">
                <a16:creationId xmlns:a16="http://schemas.microsoft.com/office/drawing/2014/main" id="{A3660A12-9635-4010-BA20-32D21BD4BBD6}"/>
              </a:ext>
            </a:extLst>
          </p:cNvPr>
          <p:cNvSpPr>
            <a:spLocks noGrp="1"/>
          </p:cNvSpPr>
          <p:nvPr>
            <p:ph type="title"/>
          </p:nvPr>
        </p:nvSpPr>
        <p:spPr>
          <a:xfrm>
            <a:off x="1964987" y="802298"/>
            <a:ext cx="9089865" cy="3656747"/>
          </a:xfrm>
        </p:spPr>
        <p:txBody>
          <a:bodyPr vert="horz" lIns="91440" tIns="45720" rIns="91440" bIns="0" rtlCol="0" anchor="b">
            <a:normAutofit/>
          </a:bodyPr>
          <a:lstStyle/>
          <a:p>
            <a:r>
              <a:rPr lang="en-US" sz="6600"/>
              <a:t> </a:t>
            </a:r>
          </a:p>
        </p:txBody>
      </p:sp>
      <p:sp>
        <p:nvSpPr>
          <p:cNvPr id="5" name="Content Placeholder 4">
            <a:extLst>
              <a:ext uri="{FF2B5EF4-FFF2-40B4-BE49-F238E27FC236}">
                <a16:creationId xmlns:a16="http://schemas.microsoft.com/office/drawing/2014/main" id="{3E9F21A0-C420-1526-28DC-4377C0B6E4F7}"/>
              </a:ext>
            </a:extLst>
          </p:cNvPr>
          <p:cNvSpPr>
            <a:spLocks noGrp="1"/>
          </p:cNvSpPr>
          <p:nvPr>
            <p:ph idx="1"/>
          </p:nvPr>
        </p:nvSpPr>
        <p:spPr>
          <a:xfrm>
            <a:off x="1964988" y="5039958"/>
            <a:ext cx="9089864" cy="879325"/>
          </a:xfrm>
        </p:spPr>
        <p:txBody>
          <a:bodyPr vert="horz" lIns="91440" tIns="91440" rIns="91440" bIns="91440" rtlCol="0">
            <a:normAutofit/>
          </a:bodyPr>
          <a:lstStyle/>
          <a:p>
            <a:pPr marL="0" indent="0">
              <a:buNone/>
            </a:pPr>
            <a:r>
              <a:rPr lang="en-US" sz="1800" dirty="0"/>
              <a:t> </a:t>
            </a:r>
          </a:p>
        </p:txBody>
      </p:sp>
      <p:pic>
        <p:nvPicPr>
          <p:cNvPr id="50" name="Picture 49">
            <a:extLst>
              <a:ext uri="{FF2B5EF4-FFF2-40B4-BE49-F238E27FC236}">
                <a16:creationId xmlns:a16="http://schemas.microsoft.com/office/drawing/2014/main" id="{DB0BC59A-2B7C-4A64-A799-D5A9D81CBF1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duotone>
              <a:schemeClr val="accent1">
                <a:shade val="45000"/>
                <a:satMod val="135000"/>
              </a:schemeClr>
              <a:prstClr val="white"/>
            </a:duotone>
            <a:extLst>
              <a:ext uri="{28A0092B-C50C-407E-A947-70E740481C1C}">
                <a14:useLocalDpi xmlns:a14="http://schemas.microsoft.com/office/drawing/2010/main" val="0"/>
              </a:ext>
            </a:extLst>
          </a:blip>
          <a:srcRect l="7964" t="7249" r="15828" b="37306"/>
          <a:stretch/>
        </p:blipFill>
        <p:spPr>
          <a:xfrm>
            <a:off x="2033170" y="4727388"/>
            <a:ext cx="8689158" cy="153041"/>
          </a:xfrm>
          <a:prstGeom prst="rect">
            <a:avLst/>
          </a:prstGeom>
          <a:noFill/>
          <a:ln>
            <a:noFill/>
          </a:ln>
        </p:spPr>
      </p:pic>
      <p:pic>
        <p:nvPicPr>
          <p:cNvPr id="52" name="Picture 51">
            <a:extLst>
              <a:ext uri="{FF2B5EF4-FFF2-40B4-BE49-F238E27FC236}">
                <a16:creationId xmlns:a16="http://schemas.microsoft.com/office/drawing/2014/main" id="{82F98C5B-B608-4654-AE47-5FB17265125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a:xfrm>
            <a:off x="0" y="6130094"/>
            <a:ext cx="12192000" cy="742950"/>
          </a:xfrm>
          <a:prstGeom prst="rect">
            <a:avLst/>
          </a:prstGeom>
        </p:spPr>
      </p:pic>
      <p:sp>
        <p:nvSpPr>
          <p:cNvPr id="70" name="TextBox 69">
            <a:extLst>
              <a:ext uri="{FF2B5EF4-FFF2-40B4-BE49-F238E27FC236}">
                <a16:creationId xmlns:a16="http://schemas.microsoft.com/office/drawing/2014/main" id="{04AEC14F-F00D-324D-C2DE-9EBE12D6C5BF}"/>
              </a:ext>
            </a:extLst>
          </p:cNvPr>
          <p:cNvSpPr txBox="1"/>
          <p:nvPr/>
        </p:nvSpPr>
        <p:spPr>
          <a:xfrm>
            <a:off x="1315180" y="4881742"/>
            <a:ext cx="9561338" cy="707886"/>
          </a:xfrm>
          <a:prstGeom prst="rect">
            <a:avLst/>
          </a:prstGeom>
          <a:noFill/>
        </p:spPr>
        <p:txBody>
          <a:bodyPr wrap="square" rtlCol="0">
            <a:spAutoFit/>
          </a:bodyPr>
          <a:lstStyle/>
          <a:p>
            <a:pPr algn="ctr"/>
            <a:r>
              <a:rPr lang="en-US" sz="4000" b="1" dirty="0">
                <a:latin typeface="Arial" panose="020B0604020202020204" pitchFamily="34" charset="0"/>
                <a:cs typeface="Arial" panose="020B0604020202020204" pitchFamily="34" charset="0"/>
              </a:rPr>
              <a:t>Magnitude v Cardinality</a:t>
            </a:r>
          </a:p>
        </p:txBody>
      </p:sp>
      <p:pic>
        <p:nvPicPr>
          <p:cNvPr id="7" name="Picture 6">
            <a:extLst>
              <a:ext uri="{FF2B5EF4-FFF2-40B4-BE49-F238E27FC236}">
                <a16:creationId xmlns:a16="http://schemas.microsoft.com/office/drawing/2014/main" id="{005BF9B1-E50C-66F0-34B9-AB9A2805AFFA}"/>
              </a:ext>
            </a:extLst>
          </p:cNvPr>
          <p:cNvPicPr>
            <a:picLocks noChangeAspect="1"/>
          </p:cNvPicPr>
          <p:nvPr/>
        </p:nvPicPr>
        <p:blipFill>
          <a:blip r:embed="rId4"/>
          <a:stretch>
            <a:fillRect/>
          </a:stretch>
        </p:blipFill>
        <p:spPr>
          <a:xfrm>
            <a:off x="114494" y="843328"/>
            <a:ext cx="5797406" cy="3385595"/>
          </a:xfrm>
          <a:prstGeom prst="rect">
            <a:avLst/>
          </a:prstGeom>
          <a:ln w="38100" cap="sq">
            <a:solidFill>
              <a:schemeClr val="bg2"/>
            </a:solidFill>
            <a:prstDash val="solid"/>
            <a:miter lim="800000"/>
          </a:ln>
          <a:effectLst>
            <a:outerShdw blurRad="50800" dist="38100" dir="2700000" algn="tl" rotWithShape="0">
              <a:srgbClr val="000000">
                <a:alpha val="43000"/>
              </a:srgbClr>
            </a:outerShdw>
          </a:effectLst>
        </p:spPr>
      </p:pic>
      <p:pic>
        <p:nvPicPr>
          <p:cNvPr id="8" name="Picture 7">
            <a:extLst>
              <a:ext uri="{FF2B5EF4-FFF2-40B4-BE49-F238E27FC236}">
                <a16:creationId xmlns:a16="http://schemas.microsoft.com/office/drawing/2014/main" id="{C169AD8E-1104-D6CA-1FA2-4216E09D54E4}"/>
              </a:ext>
            </a:extLst>
          </p:cNvPr>
          <p:cNvPicPr>
            <a:picLocks noChangeAspect="1"/>
          </p:cNvPicPr>
          <p:nvPr/>
        </p:nvPicPr>
        <p:blipFill>
          <a:blip r:embed="rId5"/>
          <a:stretch>
            <a:fillRect/>
          </a:stretch>
        </p:blipFill>
        <p:spPr>
          <a:xfrm>
            <a:off x="6052520" y="786892"/>
            <a:ext cx="5978686" cy="3498466"/>
          </a:xfrm>
          <a:prstGeom prst="rect">
            <a:avLst/>
          </a:prstGeom>
          <a:ln w="38100" cap="sq">
            <a:solidFill>
              <a:schemeClr val="bg2"/>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339925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438F79-1B4D-87A7-7AFE-C66AD9CC01A6}"/>
              </a:ext>
            </a:extLst>
          </p:cNvPr>
          <p:cNvSpPr>
            <a:spLocks noGrp="1"/>
          </p:cNvSpPr>
          <p:nvPr>
            <p:ph type="title"/>
          </p:nvPr>
        </p:nvSpPr>
        <p:spPr>
          <a:xfrm>
            <a:off x="-49954" y="943188"/>
            <a:ext cx="10816155" cy="1216122"/>
          </a:xfrm>
        </p:spPr>
        <p:txBody>
          <a:bodyPr/>
          <a:lstStyle/>
          <a:p>
            <a:r>
              <a:rPr lang="en-US"/>
              <a:t> </a:t>
            </a:r>
          </a:p>
        </p:txBody>
      </p:sp>
      <p:sp>
        <p:nvSpPr>
          <p:cNvPr id="3" name="Content Placeholder 2">
            <a:extLst>
              <a:ext uri="{FF2B5EF4-FFF2-40B4-BE49-F238E27FC236}">
                <a16:creationId xmlns:a16="http://schemas.microsoft.com/office/drawing/2014/main" id="{BF837BB5-ECB7-AE79-7C17-6C6E661426F2}"/>
              </a:ext>
            </a:extLst>
          </p:cNvPr>
          <p:cNvSpPr>
            <a:spLocks noGrp="1"/>
          </p:cNvSpPr>
          <p:nvPr>
            <p:ph idx="1"/>
          </p:nvPr>
        </p:nvSpPr>
        <p:spPr>
          <a:xfrm>
            <a:off x="-49954" y="1804498"/>
            <a:ext cx="10816155" cy="3818597"/>
          </a:xfrm>
        </p:spPr>
        <p:txBody>
          <a:bodyPr/>
          <a:lstStyle/>
          <a:p>
            <a:pPr marL="0" indent="0">
              <a:buNone/>
            </a:pPr>
            <a:r>
              <a:rPr lang="en-US"/>
              <a:t> </a:t>
            </a:r>
          </a:p>
        </p:txBody>
      </p:sp>
      <p:sp>
        <p:nvSpPr>
          <p:cNvPr id="17" name="TextBox 16">
            <a:extLst>
              <a:ext uri="{FF2B5EF4-FFF2-40B4-BE49-F238E27FC236}">
                <a16:creationId xmlns:a16="http://schemas.microsoft.com/office/drawing/2014/main" id="{DEE99531-B7EA-8699-6626-9E40E2EFA651}"/>
              </a:ext>
            </a:extLst>
          </p:cNvPr>
          <p:cNvSpPr txBox="1"/>
          <p:nvPr/>
        </p:nvSpPr>
        <p:spPr>
          <a:xfrm>
            <a:off x="1315331" y="0"/>
            <a:ext cx="9561338" cy="707886"/>
          </a:xfrm>
          <a:prstGeom prst="rect">
            <a:avLst/>
          </a:prstGeom>
          <a:noFill/>
        </p:spPr>
        <p:txBody>
          <a:bodyPr wrap="square" rtlCol="0">
            <a:spAutoFit/>
          </a:bodyPr>
          <a:lstStyle/>
          <a:p>
            <a:pPr algn="ctr"/>
            <a:r>
              <a:rPr lang="en-US" sz="4000" b="1" dirty="0">
                <a:latin typeface="Arial" panose="020B0604020202020204" pitchFamily="34" charset="0"/>
                <a:cs typeface="Arial" panose="020B0604020202020204" pitchFamily="34" charset="0"/>
              </a:rPr>
              <a:t>Higher Silhouette Score is better</a:t>
            </a:r>
          </a:p>
        </p:txBody>
      </p:sp>
      <p:pic>
        <p:nvPicPr>
          <p:cNvPr id="21" name="Picture 20">
            <a:extLst>
              <a:ext uri="{FF2B5EF4-FFF2-40B4-BE49-F238E27FC236}">
                <a16:creationId xmlns:a16="http://schemas.microsoft.com/office/drawing/2014/main" id="{CD00FFE2-986B-05EF-097A-03B0F6AC674F}"/>
              </a:ext>
            </a:extLst>
          </p:cNvPr>
          <p:cNvPicPr>
            <a:picLocks noChangeAspect="1"/>
          </p:cNvPicPr>
          <p:nvPr/>
        </p:nvPicPr>
        <p:blipFill>
          <a:blip r:embed="rId2"/>
          <a:stretch>
            <a:fillRect/>
          </a:stretch>
        </p:blipFill>
        <p:spPr>
          <a:xfrm>
            <a:off x="1681078" y="803103"/>
            <a:ext cx="8993038" cy="5251794"/>
          </a:xfrm>
          <a:prstGeom prst="rect">
            <a:avLst/>
          </a:prstGeom>
          <a:ln w="38100" cap="sq">
            <a:solidFill>
              <a:schemeClr val="bg2"/>
            </a:solidFill>
            <a:prstDash val="solid"/>
            <a:miter lim="800000"/>
          </a:ln>
          <a:effectLst>
            <a:outerShdw blurRad="50800" dist="38100" dir="2700000" algn="tl" rotWithShape="0">
              <a:srgbClr val="000000">
                <a:alpha val="43000"/>
              </a:srgbClr>
            </a:outerShdw>
          </a:effectLst>
        </p:spPr>
      </p:pic>
      <p:sp>
        <p:nvSpPr>
          <p:cNvPr id="22" name="Oval 21">
            <a:extLst>
              <a:ext uri="{FF2B5EF4-FFF2-40B4-BE49-F238E27FC236}">
                <a16:creationId xmlns:a16="http://schemas.microsoft.com/office/drawing/2014/main" id="{C3D43664-BCAC-FBEF-2732-8F2FB6A78071}"/>
              </a:ext>
            </a:extLst>
          </p:cNvPr>
          <p:cNvSpPr/>
          <p:nvPr/>
        </p:nvSpPr>
        <p:spPr>
          <a:xfrm>
            <a:off x="6567781" y="5623095"/>
            <a:ext cx="311397" cy="295154"/>
          </a:xfrm>
          <a:prstGeom prst="ellipse">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 name="TextBox 3">
            <a:extLst>
              <a:ext uri="{FF2B5EF4-FFF2-40B4-BE49-F238E27FC236}">
                <a16:creationId xmlns:a16="http://schemas.microsoft.com/office/drawing/2014/main" id="{A41FE38D-6BF1-C8EE-9D92-B61DCF5E2F9F}"/>
              </a:ext>
            </a:extLst>
          </p:cNvPr>
          <p:cNvSpPr txBox="1"/>
          <p:nvPr/>
        </p:nvSpPr>
        <p:spPr>
          <a:xfrm>
            <a:off x="133719" y="967752"/>
            <a:ext cx="2031325" cy="4922496"/>
          </a:xfrm>
          <a:prstGeom prst="rect">
            <a:avLst/>
          </a:prstGeom>
          <a:noFill/>
        </p:spPr>
        <p:txBody>
          <a:bodyPr vert="vert270" wrap="square" rtlCol="0">
            <a:spAutoFit/>
          </a:bodyPr>
          <a:lstStyle/>
          <a:p>
            <a:pPr algn="ctr"/>
            <a:r>
              <a:rPr lang="en-US" sz="4000" b="1" dirty="0">
                <a:latin typeface="Arial" panose="020B0604020202020204" pitchFamily="34" charset="0"/>
                <a:cs typeface="Arial" panose="020B0604020202020204" pitchFamily="34" charset="0"/>
              </a:rPr>
              <a:t>Average Silhouette Width</a:t>
            </a:r>
          </a:p>
          <a:p>
            <a:pPr algn="ctr"/>
            <a:endParaRPr lang="en-US" sz="4000" b="1" dirty="0">
              <a:latin typeface="Arial" panose="020B0604020202020204" pitchFamily="34" charset="0"/>
              <a:cs typeface="Arial" panose="020B0604020202020204" pitchFamily="34" charset="0"/>
            </a:endParaRPr>
          </a:p>
        </p:txBody>
      </p:sp>
      <p:sp>
        <p:nvSpPr>
          <p:cNvPr id="5" name="Oval 4">
            <a:extLst>
              <a:ext uri="{FF2B5EF4-FFF2-40B4-BE49-F238E27FC236}">
                <a16:creationId xmlns:a16="http://schemas.microsoft.com/office/drawing/2014/main" id="{918571DA-1BB7-E7B3-5337-36AA9C87AFBC}"/>
              </a:ext>
            </a:extLst>
          </p:cNvPr>
          <p:cNvSpPr/>
          <p:nvPr/>
        </p:nvSpPr>
        <p:spPr>
          <a:xfrm>
            <a:off x="3198889" y="5691419"/>
            <a:ext cx="297239" cy="295154"/>
          </a:xfrm>
          <a:prstGeom prst="ellipse">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038533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2" grpId="0" animBg="1"/>
      <p:bldP spid="4" grpId="0"/>
      <p:bldP spid="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4000"/>
                <a:satMod val="80000"/>
                <a:lumMod val="106000"/>
              </a:schemeClr>
            </a:gs>
            <a:gs pos="100000">
              <a:schemeClr val="bg1">
                <a:shade val="80000"/>
                <a:lumMod val="108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29C51009-A09A-4689-8E6C-F8FC99E6A8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A9CC600D-86F3-4B9A-AD13-3908AD1ED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8768"/>
            <a:ext cx="12192000" cy="6389231"/>
          </a:xfrm>
          <a:prstGeom prst="rect">
            <a:avLst/>
          </a:prstGeom>
          <a:gradFill flip="none" rotWithShape="1">
            <a:gsLst>
              <a:gs pos="0">
                <a:schemeClr val="bg2">
                  <a:alpha val="0"/>
                  <a:lumMod val="100000"/>
                </a:schemeClr>
              </a:gs>
              <a:gs pos="100000">
                <a:schemeClr val="bg2">
                  <a:lumMod val="95000"/>
                  <a:lumOff val="5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35" name="Picture 34">
            <a:extLst>
              <a:ext uri="{FF2B5EF4-FFF2-40B4-BE49-F238E27FC236}">
                <a16:creationId xmlns:a16="http://schemas.microsoft.com/office/drawing/2014/main" id="{3F661271-B15B-4043-B708-1BD7F1D2CB9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23891" t="10889" r="38495" b="30830"/>
          <a:stretch/>
        </p:blipFill>
        <p:spPr>
          <a:xfrm rot="5400000">
            <a:off x="2509892" y="3682213"/>
            <a:ext cx="4288809" cy="142524"/>
          </a:xfrm>
          <a:prstGeom prst="rect">
            <a:avLst/>
          </a:prstGeom>
          <a:noFill/>
          <a:ln>
            <a:noFill/>
          </a:ln>
        </p:spPr>
      </p:pic>
      <p:sp>
        <p:nvSpPr>
          <p:cNvPr id="4" name="Content Placeholder 3">
            <a:extLst>
              <a:ext uri="{FF2B5EF4-FFF2-40B4-BE49-F238E27FC236}">
                <a16:creationId xmlns:a16="http://schemas.microsoft.com/office/drawing/2014/main" id="{9A0DA787-A7E3-8311-3AC5-C4FEDD336222}"/>
              </a:ext>
            </a:extLst>
          </p:cNvPr>
          <p:cNvSpPr>
            <a:spLocks noGrp="1"/>
          </p:cNvSpPr>
          <p:nvPr>
            <p:ph idx="1"/>
          </p:nvPr>
        </p:nvSpPr>
        <p:spPr>
          <a:xfrm>
            <a:off x="4976636" y="1600199"/>
            <a:ext cx="6078218" cy="4297680"/>
          </a:xfrm>
        </p:spPr>
        <p:txBody>
          <a:bodyPr anchor="ctr">
            <a:normAutofit/>
          </a:bodyPr>
          <a:lstStyle/>
          <a:p>
            <a:pPr marL="0" indent="0">
              <a:buNone/>
            </a:pPr>
            <a:r>
              <a:rPr lang="en-US" dirty="0"/>
              <a:t> </a:t>
            </a:r>
          </a:p>
        </p:txBody>
      </p:sp>
      <p:sp>
        <p:nvSpPr>
          <p:cNvPr id="19" name="TextBox 18">
            <a:extLst>
              <a:ext uri="{FF2B5EF4-FFF2-40B4-BE49-F238E27FC236}">
                <a16:creationId xmlns:a16="http://schemas.microsoft.com/office/drawing/2014/main" id="{31CAE649-9529-C5AA-EAF5-83986B16B0EB}"/>
              </a:ext>
            </a:extLst>
          </p:cNvPr>
          <p:cNvSpPr txBox="1"/>
          <p:nvPr/>
        </p:nvSpPr>
        <p:spPr>
          <a:xfrm>
            <a:off x="1049867" y="2277533"/>
            <a:ext cx="184731" cy="369332"/>
          </a:xfrm>
          <a:prstGeom prst="rect">
            <a:avLst/>
          </a:prstGeom>
          <a:noFill/>
        </p:spPr>
        <p:txBody>
          <a:bodyPr wrap="none" rtlCol="0">
            <a:spAutoFit/>
          </a:bodyPr>
          <a:lstStyle/>
          <a:p>
            <a:endParaRPr lang="en-US" dirty="0"/>
          </a:p>
        </p:txBody>
      </p:sp>
      <p:sp>
        <p:nvSpPr>
          <p:cNvPr id="22" name="Title 1">
            <a:extLst>
              <a:ext uri="{FF2B5EF4-FFF2-40B4-BE49-F238E27FC236}">
                <a16:creationId xmlns:a16="http://schemas.microsoft.com/office/drawing/2014/main" id="{4DDCDCA5-B31F-7044-6860-3FAE6F47BC1B}"/>
              </a:ext>
            </a:extLst>
          </p:cNvPr>
          <p:cNvSpPr>
            <a:spLocks noGrp="1"/>
          </p:cNvSpPr>
          <p:nvPr>
            <p:ph type="title"/>
          </p:nvPr>
        </p:nvSpPr>
        <p:spPr>
          <a:xfrm>
            <a:off x="904877" y="2415322"/>
            <a:ext cx="3451730" cy="2399869"/>
          </a:xfrm>
        </p:spPr>
        <p:txBody>
          <a:bodyPr anchor="ctr">
            <a:normAutofit/>
          </a:bodyPr>
          <a:lstStyle/>
          <a:p>
            <a:pPr algn="ctr"/>
            <a:r>
              <a:rPr lang="en-US" sz="4000" b="1" dirty="0">
                <a:latin typeface="Arial" panose="020B0604020202020204" pitchFamily="34" charset="0"/>
                <a:cs typeface="Arial" panose="020B0604020202020204" pitchFamily="34" charset="0"/>
              </a:rPr>
              <a:t>Data Description</a:t>
            </a:r>
          </a:p>
        </p:txBody>
      </p:sp>
      <p:sp>
        <p:nvSpPr>
          <p:cNvPr id="23" name="Content Placeholder 2">
            <a:extLst>
              <a:ext uri="{FF2B5EF4-FFF2-40B4-BE49-F238E27FC236}">
                <a16:creationId xmlns:a16="http://schemas.microsoft.com/office/drawing/2014/main" id="{6C4688AF-84CD-AF38-BF95-3F874207B78B}"/>
              </a:ext>
            </a:extLst>
          </p:cNvPr>
          <p:cNvSpPr txBox="1">
            <a:spLocks/>
          </p:cNvSpPr>
          <p:nvPr/>
        </p:nvSpPr>
        <p:spPr>
          <a:xfrm>
            <a:off x="5140235" y="1039055"/>
            <a:ext cx="6281928" cy="5248656"/>
          </a:xfrm>
          <a:prstGeom prst="rect">
            <a:avLst/>
          </a:prstGeom>
        </p:spPr>
        <p:txBody>
          <a:bodyPr vert="horz" lIns="91440" tIns="45720" rIns="91440" bIns="45720" rtlCol="0" anchor="ctr">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r>
              <a:rPr lang="en-US" dirty="0">
                <a:latin typeface="Arial" panose="020B0604020202020204" pitchFamily="34" charset="0"/>
                <a:cs typeface="Arial" panose="020B0604020202020204" pitchFamily="34" charset="0"/>
              </a:rPr>
              <a:t>The dataset comes from the Missing Migrant Project, from United Nations International Organization for Migration (</a:t>
            </a:r>
            <a:r>
              <a:rPr lang="en-US" b="1" dirty="0">
                <a:latin typeface="Arial" panose="020B0604020202020204" pitchFamily="34" charset="0"/>
                <a:cs typeface="Arial" panose="020B0604020202020204" pitchFamily="34" charset="0"/>
              </a:rPr>
              <a:t>IOM</a:t>
            </a:r>
            <a:r>
              <a:rPr lang="en-US" dirty="0">
                <a:latin typeface="Arial" panose="020B0604020202020204" pitchFamily="34" charset="0"/>
                <a:cs typeface="Arial" panose="020B0604020202020204" pitchFamily="34" charset="0"/>
              </a:rPr>
              <a:t>) website that tracks the deaths of migrants who have died or gone missing on their journey to their destination. </a:t>
            </a:r>
          </a:p>
        </p:txBody>
      </p:sp>
    </p:spTree>
    <p:extLst>
      <p:ext uri="{BB962C8B-B14F-4D97-AF65-F5344CB8AC3E}">
        <p14:creationId xmlns:p14="http://schemas.microsoft.com/office/powerpoint/2010/main" val="20740192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438F79-1B4D-87A7-7AFE-C66AD9CC01A6}"/>
              </a:ext>
            </a:extLst>
          </p:cNvPr>
          <p:cNvSpPr>
            <a:spLocks noGrp="1"/>
          </p:cNvSpPr>
          <p:nvPr>
            <p:ph type="title"/>
          </p:nvPr>
        </p:nvSpPr>
        <p:spPr>
          <a:xfrm>
            <a:off x="-49954" y="943188"/>
            <a:ext cx="10816155" cy="1216122"/>
          </a:xfrm>
        </p:spPr>
        <p:txBody>
          <a:bodyPr/>
          <a:lstStyle/>
          <a:p>
            <a:r>
              <a:rPr lang="en-US"/>
              <a:t> </a:t>
            </a:r>
          </a:p>
        </p:txBody>
      </p:sp>
      <p:sp>
        <p:nvSpPr>
          <p:cNvPr id="3" name="Content Placeholder 2">
            <a:extLst>
              <a:ext uri="{FF2B5EF4-FFF2-40B4-BE49-F238E27FC236}">
                <a16:creationId xmlns:a16="http://schemas.microsoft.com/office/drawing/2014/main" id="{BF837BB5-ECB7-AE79-7C17-6C6E661426F2}"/>
              </a:ext>
            </a:extLst>
          </p:cNvPr>
          <p:cNvSpPr>
            <a:spLocks noGrp="1"/>
          </p:cNvSpPr>
          <p:nvPr>
            <p:ph idx="1"/>
          </p:nvPr>
        </p:nvSpPr>
        <p:spPr>
          <a:xfrm>
            <a:off x="-49954" y="1804498"/>
            <a:ext cx="10816155" cy="3818597"/>
          </a:xfrm>
        </p:spPr>
        <p:txBody>
          <a:bodyPr/>
          <a:lstStyle/>
          <a:p>
            <a:pPr marL="0" indent="0">
              <a:buNone/>
            </a:pPr>
            <a:r>
              <a:rPr lang="en-US" dirty="0"/>
              <a:t> </a:t>
            </a:r>
          </a:p>
        </p:txBody>
      </p:sp>
      <p:sp>
        <p:nvSpPr>
          <p:cNvPr id="17" name="TextBox 16">
            <a:extLst>
              <a:ext uri="{FF2B5EF4-FFF2-40B4-BE49-F238E27FC236}">
                <a16:creationId xmlns:a16="http://schemas.microsoft.com/office/drawing/2014/main" id="{DEE99531-B7EA-8699-6626-9E40E2EFA651}"/>
              </a:ext>
            </a:extLst>
          </p:cNvPr>
          <p:cNvSpPr txBox="1"/>
          <p:nvPr/>
        </p:nvSpPr>
        <p:spPr>
          <a:xfrm>
            <a:off x="1315331" y="-5664"/>
            <a:ext cx="9561338" cy="707886"/>
          </a:xfrm>
          <a:prstGeom prst="rect">
            <a:avLst/>
          </a:prstGeom>
          <a:noFill/>
        </p:spPr>
        <p:txBody>
          <a:bodyPr wrap="square" rtlCol="0">
            <a:spAutoFit/>
          </a:bodyPr>
          <a:lstStyle/>
          <a:p>
            <a:pPr algn="ctr"/>
            <a:r>
              <a:rPr lang="en-US" sz="4000" b="1" dirty="0">
                <a:latin typeface="Arial" panose="020B0604020202020204" pitchFamily="34" charset="0"/>
                <a:cs typeface="Arial" panose="020B0604020202020204" pitchFamily="34" charset="0"/>
              </a:rPr>
              <a:t>The Gap Statistic</a:t>
            </a:r>
          </a:p>
        </p:txBody>
      </p:sp>
      <p:pic>
        <p:nvPicPr>
          <p:cNvPr id="5" name="Picture 4">
            <a:extLst>
              <a:ext uri="{FF2B5EF4-FFF2-40B4-BE49-F238E27FC236}">
                <a16:creationId xmlns:a16="http://schemas.microsoft.com/office/drawing/2014/main" id="{9903F784-5F7B-FD8A-0A1C-B1C6FAB08240}"/>
              </a:ext>
            </a:extLst>
          </p:cNvPr>
          <p:cNvPicPr>
            <a:picLocks noChangeAspect="1"/>
          </p:cNvPicPr>
          <p:nvPr/>
        </p:nvPicPr>
        <p:blipFill>
          <a:blip r:embed="rId2"/>
          <a:stretch>
            <a:fillRect/>
          </a:stretch>
        </p:blipFill>
        <p:spPr>
          <a:xfrm>
            <a:off x="1572612" y="801547"/>
            <a:ext cx="9046776" cy="5254905"/>
          </a:xfrm>
          <a:prstGeom prst="rect">
            <a:avLst/>
          </a:prstGeom>
          <a:ln w="38100" cap="sq">
            <a:solidFill>
              <a:schemeClr val="bg2"/>
            </a:solidFill>
            <a:prstDash val="solid"/>
            <a:miter lim="800000"/>
          </a:ln>
          <a:effectLst>
            <a:outerShdw blurRad="50800" dist="38100" dir="2700000" algn="tl" rotWithShape="0">
              <a:srgbClr val="000000">
                <a:alpha val="43000"/>
              </a:srgbClr>
            </a:outerShdw>
          </a:effectLst>
        </p:spPr>
      </p:pic>
      <p:sp>
        <p:nvSpPr>
          <p:cNvPr id="6" name="Oval 5">
            <a:extLst>
              <a:ext uri="{FF2B5EF4-FFF2-40B4-BE49-F238E27FC236}">
                <a16:creationId xmlns:a16="http://schemas.microsoft.com/office/drawing/2014/main" id="{C66BCD89-4B20-4BC2-5CF5-29DE0BF0111C}"/>
              </a:ext>
            </a:extLst>
          </p:cNvPr>
          <p:cNvSpPr/>
          <p:nvPr/>
        </p:nvSpPr>
        <p:spPr>
          <a:xfrm>
            <a:off x="4152779" y="5675408"/>
            <a:ext cx="311397" cy="295154"/>
          </a:xfrm>
          <a:prstGeom prst="ellipse">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 name="Oval 3">
            <a:extLst>
              <a:ext uri="{FF2B5EF4-FFF2-40B4-BE49-F238E27FC236}">
                <a16:creationId xmlns:a16="http://schemas.microsoft.com/office/drawing/2014/main" id="{798AA798-BDD7-2396-C807-E945A2E3D69A}"/>
              </a:ext>
            </a:extLst>
          </p:cNvPr>
          <p:cNvSpPr/>
          <p:nvPr/>
        </p:nvSpPr>
        <p:spPr>
          <a:xfrm>
            <a:off x="2416837" y="5675408"/>
            <a:ext cx="297239" cy="295154"/>
          </a:xfrm>
          <a:prstGeom prst="ellipse">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476083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6" grpId="0" animBg="1"/>
      <p:bldP spid="4"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4000"/>
                <a:satMod val="80000"/>
                <a:lumMod val="106000"/>
              </a:schemeClr>
            </a:gs>
            <a:gs pos="100000">
              <a:schemeClr val="bg1">
                <a:shade val="80000"/>
                <a:lumMod val="108000"/>
              </a:schemeClr>
            </a:gs>
          </a:gsLst>
          <a:path path="circle">
            <a:fillToRect l="43000" r="43000" b="100000"/>
          </a:path>
        </a:gradFill>
        <a:effectLst/>
      </p:bgPr>
    </p:bg>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E8690AC4-C9C4-4944-A98C-B1D32992D6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a:xfrm>
            <a:off x="0" y="6119336"/>
            <a:ext cx="12192000" cy="742950"/>
          </a:xfrm>
          <a:prstGeom prst="rect">
            <a:avLst/>
          </a:prstGeom>
        </p:spPr>
      </p:pic>
      <p:sp>
        <p:nvSpPr>
          <p:cNvPr id="20" name="Rectangle 19">
            <a:extLst>
              <a:ext uri="{FF2B5EF4-FFF2-40B4-BE49-F238E27FC236}">
                <a16:creationId xmlns:a16="http://schemas.microsoft.com/office/drawing/2014/main" id="{86F828BE-4D4E-43F9-AC35-0209B5190C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8769"/>
            <a:ext cx="12192000" cy="5647024"/>
          </a:xfrm>
          <a:prstGeom prst="rect">
            <a:avLst/>
          </a:prstGeom>
          <a:gradFill flip="none" rotWithShape="1">
            <a:gsLst>
              <a:gs pos="0">
                <a:schemeClr val="bg2">
                  <a:alpha val="0"/>
                  <a:lumMod val="100000"/>
                </a:schemeClr>
              </a:gs>
              <a:gs pos="100000">
                <a:schemeClr val="bg2">
                  <a:lumMod val="95000"/>
                  <a:lumOff val="5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2" name="Straight Connector 21">
            <a:extLst>
              <a:ext uri="{FF2B5EF4-FFF2-40B4-BE49-F238E27FC236}">
                <a16:creationId xmlns:a16="http://schemas.microsoft.com/office/drawing/2014/main" id="{10BAB604-20D4-431F-ADD8-754BB7992A4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1269"/>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pic>
        <p:nvPicPr>
          <p:cNvPr id="24" name="Picture 23">
            <a:extLst>
              <a:ext uri="{FF2B5EF4-FFF2-40B4-BE49-F238E27FC236}">
                <a16:creationId xmlns:a16="http://schemas.microsoft.com/office/drawing/2014/main" id="{C821979E-9A93-4880-80B5-D60B75C1918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duotone>
              <a:schemeClr val="accent1">
                <a:shade val="45000"/>
                <a:satMod val="135000"/>
              </a:schemeClr>
              <a:prstClr val="white"/>
            </a:duotone>
            <a:extLst>
              <a:ext uri="{28A0092B-C50C-407E-A947-70E740481C1C}">
                <a14:useLocalDpi xmlns:a14="http://schemas.microsoft.com/office/drawing/2010/main" val="0"/>
              </a:ext>
            </a:extLst>
          </a:blip>
          <a:srcRect l="-115" r="15828" b="36435"/>
          <a:stretch/>
        </p:blipFill>
        <p:spPr>
          <a:xfrm>
            <a:off x="1125460" y="643464"/>
            <a:ext cx="9610344" cy="155448"/>
          </a:xfrm>
          <a:prstGeom prst="rect">
            <a:avLst/>
          </a:prstGeom>
          <a:noFill/>
          <a:ln>
            <a:noFill/>
          </a:ln>
        </p:spPr>
      </p:pic>
      <p:sp useBgFill="1">
        <p:nvSpPr>
          <p:cNvPr id="26" name="Rectangle 25">
            <a:extLst>
              <a:ext uri="{FF2B5EF4-FFF2-40B4-BE49-F238E27FC236}">
                <a16:creationId xmlns:a16="http://schemas.microsoft.com/office/drawing/2014/main" id="{D3F196F4-A988-40DF-899A-EC29C42214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4B8B3238-C65F-4148-9B84-4D22282CFA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8769"/>
            <a:ext cx="12192000" cy="5647024"/>
          </a:xfrm>
          <a:prstGeom prst="rect">
            <a:avLst/>
          </a:prstGeom>
          <a:gradFill flip="none" rotWithShape="1">
            <a:gsLst>
              <a:gs pos="0">
                <a:schemeClr val="bg2">
                  <a:alpha val="0"/>
                  <a:lumMod val="100000"/>
                </a:schemeClr>
              </a:gs>
              <a:gs pos="100000">
                <a:schemeClr val="bg2">
                  <a:lumMod val="95000"/>
                  <a:lumOff val="5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0">
            <a:extLst>
              <a:ext uri="{FF2B5EF4-FFF2-40B4-BE49-F238E27FC236}">
                <a16:creationId xmlns:a16="http://schemas.microsoft.com/office/drawing/2014/main" id="{9F5B267E-73B2-231E-9812-E59781412782}"/>
              </a:ext>
            </a:extLst>
          </p:cNvPr>
          <p:cNvSpPr>
            <a:spLocks noGrp="1"/>
          </p:cNvSpPr>
          <p:nvPr>
            <p:ph type="title"/>
          </p:nvPr>
        </p:nvSpPr>
        <p:spPr>
          <a:xfrm>
            <a:off x="1776730" y="4459039"/>
            <a:ext cx="7831992" cy="551528"/>
          </a:xfrm>
        </p:spPr>
        <p:txBody>
          <a:bodyPr vert="horz" lIns="91440" tIns="45720" rIns="91440" bIns="0" rtlCol="0" anchor="b">
            <a:normAutofit/>
          </a:bodyPr>
          <a:lstStyle/>
          <a:p>
            <a:r>
              <a:rPr lang="en-US" sz="3600"/>
              <a:t> </a:t>
            </a:r>
          </a:p>
        </p:txBody>
      </p:sp>
      <p:sp>
        <p:nvSpPr>
          <p:cNvPr id="13" name="Content Placeholder 12">
            <a:extLst>
              <a:ext uri="{FF2B5EF4-FFF2-40B4-BE49-F238E27FC236}">
                <a16:creationId xmlns:a16="http://schemas.microsoft.com/office/drawing/2014/main" id="{7CA3100C-CF15-4BD8-1E1F-5B27768E487B}"/>
              </a:ext>
            </a:extLst>
          </p:cNvPr>
          <p:cNvSpPr>
            <a:spLocks noGrp="1"/>
          </p:cNvSpPr>
          <p:nvPr>
            <p:ph idx="1"/>
          </p:nvPr>
        </p:nvSpPr>
        <p:spPr>
          <a:xfrm>
            <a:off x="1776730" y="5016709"/>
            <a:ext cx="7831992" cy="457219"/>
          </a:xfrm>
        </p:spPr>
        <p:txBody>
          <a:bodyPr vert="horz" lIns="91440" tIns="91440" rIns="91440" bIns="91440" rtlCol="0">
            <a:normAutofit/>
          </a:bodyPr>
          <a:lstStyle/>
          <a:p>
            <a:pPr marL="0" indent="0">
              <a:buNone/>
            </a:pPr>
            <a:r>
              <a:rPr lang="en-US" sz="1600"/>
              <a:t> </a:t>
            </a:r>
          </a:p>
        </p:txBody>
      </p:sp>
      <p:pic>
        <p:nvPicPr>
          <p:cNvPr id="30" name="Picture 29">
            <a:extLst>
              <a:ext uri="{FF2B5EF4-FFF2-40B4-BE49-F238E27FC236}">
                <a16:creationId xmlns:a16="http://schemas.microsoft.com/office/drawing/2014/main" id="{CFDC6AB1-03A5-4D20-ACE0-4957616E748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a:xfrm>
            <a:off x="0" y="6119336"/>
            <a:ext cx="12192000" cy="742950"/>
          </a:xfrm>
          <a:prstGeom prst="rect">
            <a:avLst/>
          </a:prstGeom>
        </p:spPr>
      </p:pic>
      <p:cxnSp>
        <p:nvCxnSpPr>
          <p:cNvPr id="32" name="Straight Connector 31">
            <a:extLst>
              <a:ext uri="{FF2B5EF4-FFF2-40B4-BE49-F238E27FC236}">
                <a16:creationId xmlns:a16="http://schemas.microsoft.com/office/drawing/2014/main" id="{EB77A0BE-690A-4522-A429-39E717A173A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1269"/>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F77C6114-0C1F-4479-0A35-637A4523A3EF}"/>
              </a:ext>
            </a:extLst>
          </p:cNvPr>
          <p:cNvPicPr>
            <a:picLocks noChangeAspect="1"/>
          </p:cNvPicPr>
          <p:nvPr/>
        </p:nvPicPr>
        <p:blipFill>
          <a:blip r:embed="rId4"/>
          <a:stretch>
            <a:fillRect/>
          </a:stretch>
        </p:blipFill>
        <p:spPr>
          <a:xfrm>
            <a:off x="1279003" y="39242"/>
            <a:ext cx="10321836" cy="6015695"/>
          </a:xfrm>
          <a:prstGeom prst="rect">
            <a:avLst/>
          </a:prstGeom>
          <a:ln w="38100" cap="sq">
            <a:solidFill>
              <a:schemeClr val="bg2"/>
            </a:solidFill>
            <a:prstDash val="solid"/>
            <a:miter lim="800000"/>
          </a:ln>
          <a:effectLst>
            <a:outerShdw blurRad="50800" dist="38100" dir="2700000" algn="tl" rotWithShape="0">
              <a:srgbClr val="000000">
                <a:alpha val="43000"/>
              </a:srgbClr>
            </a:outerShdw>
          </a:effectLst>
        </p:spPr>
      </p:pic>
      <p:sp>
        <p:nvSpPr>
          <p:cNvPr id="8" name="TextBox 7">
            <a:extLst>
              <a:ext uri="{FF2B5EF4-FFF2-40B4-BE49-F238E27FC236}">
                <a16:creationId xmlns:a16="http://schemas.microsoft.com/office/drawing/2014/main" id="{1D73512E-4A67-689B-5415-61FF2DF12A37}"/>
              </a:ext>
            </a:extLst>
          </p:cNvPr>
          <p:cNvSpPr txBox="1"/>
          <p:nvPr/>
        </p:nvSpPr>
        <p:spPr>
          <a:xfrm>
            <a:off x="239393" y="551432"/>
            <a:ext cx="800219" cy="4922496"/>
          </a:xfrm>
          <a:prstGeom prst="rect">
            <a:avLst/>
          </a:prstGeom>
          <a:noFill/>
        </p:spPr>
        <p:txBody>
          <a:bodyPr vert="vert270" wrap="square" rtlCol="0">
            <a:spAutoFit/>
          </a:bodyPr>
          <a:lstStyle/>
          <a:p>
            <a:pPr algn="ctr"/>
            <a:r>
              <a:rPr lang="en-US" sz="4000" b="1" dirty="0">
                <a:latin typeface="Arial" panose="020B0604020202020204" pitchFamily="34" charset="0"/>
                <a:cs typeface="Arial" panose="020B0604020202020204" pitchFamily="34" charset="0"/>
              </a:rPr>
              <a:t>Heat Map with k=2</a:t>
            </a:r>
          </a:p>
        </p:txBody>
      </p:sp>
    </p:spTree>
    <p:extLst>
      <p:ext uri="{BB962C8B-B14F-4D97-AF65-F5344CB8AC3E}">
        <p14:creationId xmlns:p14="http://schemas.microsoft.com/office/powerpoint/2010/main" val="31749464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4000"/>
                <a:satMod val="80000"/>
                <a:lumMod val="106000"/>
              </a:schemeClr>
            </a:gs>
            <a:gs pos="100000">
              <a:schemeClr val="bg1">
                <a:shade val="80000"/>
                <a:lumMod val="108000"/>
              </a:schemeClr>
            </a:gs>
          </a:gsLst>
          <a:path path="circle">
            <a:fillToRect l="43000" r="43000" b="100000"/>
          </a:path>
        </a:gradFill>
        <a:effectLst/>
      </p:bgPr>
    </p:bg>
    <p:spTree>
      <p:nvGrpSpPr>
        <p:cNvPr id="1" name=""/>
        <p:cNvGrpSpPr/>
        <p:nvPr/>
      </p:nvGrpSpPr>
      <p:grpSpPr>
        <a:xfrm>
          <a:off x="0" y="0"/>
          <a:ext cx="0" cy="0"/>
          <a:chOff x="0" y="0"/>
          <a:chExt cx="0" cy="0"/>
        </a:xfrm>
      </p:grpSpPr>
      <p:pic>
        <p:nvPicPr>
          <p:cNvPr id="53" name="Picture 52">
            <a:extLst>
              <a:ext uri="{FF2B5EF4-FFF2-40B4-BE49-F238E27FC236}">
                <a16:creationId xmlns:a16="http://schemas.microsoft.com/office/drawing/2014/main" id="{B22EA398-4374-4CF8-8C8E-B9D0809688A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a:xfrm>
            <a:off x="0" y="6119336"/>
            <a:ext cx="12192000" cy="742950"/>
          </a:xfrm>
          <a:prstGeom prst="rect">
            <a:avLst/>
          </a:prstGeom>
        </p:spPr>
      </p:pic>
      <p:sp>
        <p:nvSpPr>
          <p:cNvPr id="55" name="Rectangle 54">
            <a:extLst>
              <a:ext uri="{FF2B5EF4-FFF2-40B4-BE49-F238E27FC236}">
                <a16:creationId xmlns:a16="http://schemas.microsoft.com/office/drawing/2014/main" id="{FA94FCAD-3B63-47CA-BA7E-CFC913279D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8769"/>
            <a:ext cx="12192000" cy="5647024"/>
          </a:xfrm>
          <a:prstGeom prst="rect">
            <a:avLst/>
          </a:prstGeom>
          <a:gradFill flip="none" rotWithShape="1">
            <a:gsLst>
              <a:gs pos="0">
                <a:schemeClr val="bg2">
                  <a:alpha val="0"/>
                  <a:lumMod val="100000"/>
                </a:schemeClr>
              </a:gs>
              <a:gs pos="100000">
                <a:schemeClr val="bg2">
                  <a:lumMod val="95000"/>
                  <a:lumOff val="5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57" name="Straight Connector 56">
            <a:extLst>
              <a:ext uri="{FF2B5EF4-FFF2-40B4-BE49-F238E27FC236}">
                <a16:creationId xmlns:a16="http://schemas.microsoft.com/office/drawing/2014/main" id="{4D9F0A52-8CBD-446F-8787-23B80892C7A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1269"/>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2ECB0E24-4227-4584-B815-0193BB1CC71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duotone>
              <a:schemeClr val="accent1">
                <a:shade val="45000"/>
                <a:satMod val="135000"/>
              </a:schemeClr>
              <a:prstClr val="white"/>
            </a:duotone>
            <a:extLst>
              <a:ext uri="{28A0092B-C50C-407E-A947-70E740481C1C}">
                <a14:useLocalDpi xmlns:a14="http://schemas.microsoft.com/office/drawing/2010/main" val="0"/>
              </a:ext>
            </a:extLst>
          </a:blip>
          <a:srcRect l="-115" r="15828" b="36435"/>
          <a:stretch/>
        </p:blipFill>
        <p:spPr>
          <a:xfrm>
            <a:off x="1125460" y="643464"/>
            <a:ext cx="9610344" cy="155448"/>
          </a:xfrm>
          <a:prstGeom prst="rect">
            <a:avLst/>
          </a:prstGeom>
          <a:noFill/>
          <a:ln>
            <a:noFill/>
          </a:ln>
        </p:spPr>
      </p:pic>
      <p:sp useBgFill="1">
        <p:nvSpPr>
          <p:cNvPr id="61" name="Rectangle 60">
            <a:extLst>
              <a:ext uri="{FF2B5EF4-FFF2-40B4-BE49-F238E27FC236}">
                <a16:creationId xmlns:a16="http://schemas.microsoft.com/office/drawing/2014/main" id="{C8B5D64C-A670-4C95-82E6-5EDF1F91E6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D9A58B20-DBF7-4788-9720-72E6243A21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8769"/>
            <a:ext cx="12192000" cy="5647024"/>
          </a:xfrm>
          <a:prstGeom prst="rect">
            <a:avLst/>
          </a:prstGeom>
          <a:gradFill flip="none" rotWithShape="1">
            <a:gsLst>
              <a:gs pos="0">
                <a:schemeClr val="bg2">
                  <a:alpha val="0"/>
                  <a:lumMod val="100000"/>
                </a:schemeClr>
              </a:gs>
              <a:gs pos="100000">
                <a:schemeClr val="bg2">
                  <a:lumMod val="95000"/>
                  <a:lumOff val="5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7">
            <a:extLst>
              <a:ext uri="{FF2B5EF4-FFF2-40B4-BE49-F238E27FC236}">
                <a16:creationId xmlns:a16="http://schemas.microsoft.com/office/drawing/2014/main" id="{374E2B00-0FA3-92CA-599B-51ADB1A31ED5}"/>
              </a:ext>
            </a:extLst>
          </p:cNvPr>
          <p:cNvSpPr>
            <a:spLocks noGrp="1"/>
          </p:cNvSpPr>
          <p:nvPr>
            <p:ph type="title"/>
          </p:nvPr>
        </p:nvSpPr>
        <p:spPr>
          <a:xfrm>
            <a:off x="8673476" y="988098"/>
            <a:ext cx="2858835" cy="2404800"/>
          </a:xfrm>
        </p:spPr>
        <p:txBody>
          <a:bodyPr vert="horz" lIns="91440" tIns="45720" rIns="91440" bIns="0" rtlCol="0" anchor="b">
            <a:normAutofit/>
          </a:bodyPr>
          <a:lstStyle/>
          <a:p>
            <a:r>
              <a:rPr lang="en-US" sz="3600" dirty="0"/>
              <a:t> </a:t>
            </a:r>
          </a:p>
        </p:txBody>
      </p:sp>
      <p:sp>
        <p:nvSpPr>
          <p:cNvPr id="5" name="Content Placeholder 4">
            <a:extLst>
              <a:ext uri="{FF2B5EF4-FFF2-40B4-BE49-F238E27FC236}">
                <a16:creationId xmlns:a16="http://schemas.microsoft.com/office/drawing/2014/main" id="{81C6A47F-35D4-5895-4F9A-A155C7BD0C48}"/>
              </a:ext>
            </a:extLst>
          </p:cNvPr>
          <p:cNvSpPr>
            <a:spLocks noGrp="1"/>
          </p:cNvSpPr>
          <p:nvPr>
            <p:ph idx="1"/>
          </p:nvPr>
        </p:nvSpPr>
        <p:spPr>
          <a:xfrm>
            <a:off x="8669364" y="3395822"/>
            <a:ext cx="2864360" cy="1718545"/>
          </a:xfrm>
        </p:spPr>
        <p:txBody>
          <a:bodyPr vert="horz" lIns="91440" tIns="91440" rIns="91440" bIns="91440" rtlCol="0">
            <a:normAutofit/>
          </a:bodyPr>
          <a:lstStyle/>
          <a:p>
            <a:pPr marL="0" indent="0">
              <a:buNone/>
            </a:pPr>
            <a:r>
              <a:rPr lang="en-US" sz="1600"/>
              <a:t> </a:t>
            </a:r>
          </a:p>
        </p:txBody>
      </p:sp>
      <p:pic>
        <p:nvPicPr>
          <p:cNvPr id="65" name="Picture 64">
            <a:extLst>
              <a:ext uri="{FF2B5EF4-FFF2-40B4-BE49-F238E27FC236}">
                <a16:creationId xmlns:a16="http://schemas.microsoft.com/office/drawing/2014/main" id="{63078A09-03F0-4A31-8BFA-9DE38601E2E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duotone>
              <a:schemeClr val="accent1">
                <a:shade val="45000"/>
                <a:satMod val="135000"/>
              </a:schemeClr>
              <a:prstClr val="white"/>
            </a:duotone>
            <a:extLst>
              <a:ext uri="{28A0092B-C50C-407E-A947-70E740481C1C}">
                <a14:useLocalDpi xmlns:a14="http://schemas.microsoft.com/office/drawing/2010/main" val="0"/>
              </a:ext>
            </a:extLst>
          </a:blip>
          <a:srcRect l="-116" t="474" r="75094" b="36564"/>
          <a:stretch/>
        </p:blipFill>
        <p:spPr>
          <a:xfrm>
            <a:off x="8669363" y="643464"/>
            <a:ext cx="2852928" cy="155448"/>
          </a:xfrm>
          <a:prstGeom prst="rect">
            <a:avLst/>
          </a:prstGeom>
          <a:noFill/>
          <a:ln>
            <a:noFill/>
          </a:ln>
        </p:spPr>
      </p:pic>
      <p:pic>
        <p:nvPicPr>
          <p:cNvPr id="90" name="Picture 66">
            <a:extLst>
              <a:ext uri="{FF2B5EF4-FFF2-40B4-BE49-F238E27FC236}">
                <a16:creationId xmlns:a16="http://schemas.microsoft.com/office/drawing/2014/main" id="{725F5F0B-2A6C-412A-AE8E-3339C94131D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a:xfrm>
            <a:off x="0" y="6119336"/>
            <a:ext cx="12192000" cy="742950"/>
          </a:xfrm>
          <a:prstGeom prst="rect">
            <a:avLst/>
          </a:prstGeom>
        </p:spPr>
      </p:pic>
      <p:cxnSp>
        <p:nvCxnSpPr>
          <p:cNvPr id="69" name="Straight Connector 68">
            <a:extLst>
              <a:ext uri="{FF2B5EF4-FFF2-40B4-BE49-F238E27FC236}">
                <a16:creationId xmlns:a16="http://schemas.microsoft.com/office/drawing/2014/main" id="{90DC4216-C6D1-4D98-B018-0040C33D0A1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1269"/>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05BBE21A-C28A-6986-1102-FFBD05C952A2}"/>
              </a:ext>
            </a:extLst>
          </p:cNvPr>
          <p:cNvPicPr>
            <a:picLocks noChangeAspect="1"/>
          </p:cNvPicPr>
          <p:nvPr/>
        </p:nvPicPr>
        <p:blipFill>
          <a:blip r:embed="rId4"/>
          <a:stretch>
            <a:fillRect/>
          </a:stretch>
        </p:blipFill>
        <p:spPr>
          <a:xfrm>
            <a:off x="806116" y="643465"/>
            <a:ext cx="6898624" cy="5295458"/>
          </a:xfrm>
          <a:prstGeom prst="rect">
            <a:avLst/>
          </a:prstGeom>
          <a:ln w="38100" cap="sq">
            <a:solidFill>
              <a:schemeClr val="bg2"/>
            </a:solidFill>
            <a:prstDash val="solid"/>
            <a:miter lim="800000"/>
          </a:ln>
          <a:effectLst>
            <a:outerShdw blurRad="50800" dist="38100" dir="2700000" algn="tl" rotWithShape="0">
              <a:srgbClr val="000000">
                <a:alpha val="43000"/>
              </a:srgbClr>
            </a:outerShdw>
          </a:effectLst>
        </p:spPr>
      </p:pic>
      <p:sp>
        <p:nvSpPr>
          <p:cNvPr id="4" name="TextBox 3">
            <a:extLst>
              <a:ext uri="{FF2B5EF4-FFF2-40B4-BE49-F238E27FC236}">
                <a16:creationId xmlns:a16="http://schemas.microsoft.com/office/drawing/2014/main" id="{9FB401B7-8CFE-EC0B-2E57-F1B7B3B48D00}"/>
              </a:ext>
            </a:extLst>
          </p:cNvPr>
          <p:cNvSpPr txBox="1"/>
          <p:nvPr/>
        </p:nvSpPr>
        <p:spPr>
          <a:xfrm>
            <a:off x="8510854" y="2459504"/>
            <a:ext cx="3209199" cy="1938992"/>
          </a:xfrm>
          <a:prstGeom prst="rect">
            <a:avLst/>
          </a:prstGeom>
          <a:noFill/>
        </p:spPr>
        <p:txBody>
          <a:bodyPr wrap="square" rtlCol="0">
            <a:spAutoFit/>
          </a:bodyPr>
          <a:lstStyle/>
          <a:p>
            <a:pPr algn="ctr"/>
            <a:r>
              <a:rPr lang="en-US" sz="2400" b="1" dirty="0">
                <a:latin typeface="Arial" panose="020B0604020202020204" pitchFamily="34" charset="0"/>
                <a:cs typeface="Arial" panose="020B0604020202020204" pitchFamily="34" charset="0"/>
              </a:rPr>
              <a:t>Comparison of center values for each of the clusters (k=2) to each other.</a:t>
            </a:r>
          </a:p>
          <a:p>
            <a:pPr algn="ctr"/>
            <a:r>
              <a:rPr lang="en-US" sz="2400" b="1" i="1" dirty="0">
                <a:latin typeface="Arial" panose="020B0604020202020204" pitchFamily="34" charset="0"/>
                <a:cs typeface="Arial" panose="020B0604020202020204" pitchFamily="34" charset="0"/>
              </a:rPr>
              <a:t>Not optimal!</a:t>
            </a:r>
          </a:p>
        </p:txBody>
      </p:sp>
    </p:spTree>
    <p:extLst>
      <p:ext uri="{BB962C8B-B14F-4D97-AF65-F5344CB8AC3E}">
        <p14:creationId xmlns:p14="http://schemas.microsoft.com/office/powerpoint/2010/main" val="4005686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4000"/>
                <a:satMod val="80000"/>
                <a:lumMod val="106000"/>
              </a:schemeClr>
            </a:gs>
            <a:gs pos="100000">
              <a:schemeClr val="bg1">
                <a:shade val="80000"/>
                <a:lumMod val="108000"/>
              </a:schemeClr>
            </a:gs>
          </a:gsLst>
          <a:path path="circle">
            <a:fillToRect l="43000" r="43000" b="100000"/>
          </a:path>
        </a:gradFill>
        <a:effectLst/>
      </p:bgPr>
    </p:bg>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E8690AC4-C9C4-4944-A98C-B1D32992D6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a:xfrm>
            <a:off x="0" y="6119336"/>
            <a:ext cx="12192000" cy="742950"/>
          </a:xfrm>
          <a:prstGeom prst="rect">
            <a:avLst/>
          </a:prstGeom>
        </p:spPr>
      </p:pic>
      <p:sp>
        <p:nvSpPr>
          <p:cNvPr id="20" name="Rectangle 19">
            <a:extLst>
              <a:ext uri="{FF2B5EF4-FFF2-40B4-BE49-F238E27FC236}">
                <a16:creationId xmlns:a16="http://schemas.microsoft.com/office/drawing/2014/main" id="{86F828BE-4D4E-43F9-AC35-0209B5190C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8769"/>
            <a:ext cx="12192000" cy="5647024"/>
          </a:xfrm>
          <a:prstGeom prst="rect">
            <a:avLst/>
          </a:prstGeom>
          <a:gradFill flip="none" rotWithShape="1">
            <a:gsLst>
              <a:gs pos="0">
                <a:schemeClr val="bg2">
                  <a:alpha val="0"/>
                  <a:lumMod val="100000"/>
                </a:schemeClr>
              </a:gs>
              <a:gs pos="100000">
                <a:schemeClr val="bg2">
                  <a:lumMod val="95000"/>
                  <a:lumOff val="5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2" name="Straight Connector 21">
            <a:extLst>
              <a:ext uri="{FF2B5EF4-FFF2-40B4-BE49-F238E27FC236}">
                <a16:creationId xmlns:a16="http://schemas.microsoft.com/office/drawing/2014/main" id="{10BAB604-20D4-431F-ADD8-754BB7992A4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1269"/>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pic>
        <p:nvPicPr>
          <p:cNvPr id="24" name="Picture 23">
            <a:extLst>
              <a:ext uri="{FF2B5EF4-FFF2-40B4-BE49-F238E27FC236}">
                <a16:creationId xmlns:a16="http://schemas.microsoft.com/office/drawing/2014/main" id="{C821979E-9A93-4880-80B5-D60B75C1918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duotone>
              <a:schemeClr val="accent1">
                <a:shade val="45000"/>
                <a:satMod val="135000"/>
              </a:schemeClr>
              <a:prstClr val="white"/>
            </a:duotone>
            <a:extLst>
              <a:ext uri="{28A0092B-C50C-407E-A947-70E740481C1C}">
                <a14:useLocalDpi xmlns:a14="http://schemas.microsoft.com/office/drawing/2010/main" val="0"/>
              </a:ext>
            </a:extLst>
          </a:blip>
          <a:srcRect l="-115" r="15828" b="36435"/>
          <a:stretch/>
        </p:blipFill>
        <p:spPr>
          <a:xfrm>
            <a:off x="1125460" y="643464"/>
            <a:ext cx="9610344" cy="155448"/>
          </a:xfrm>
          <a:prstGeom prst="rect">
            <a:avLst/>
          </a:prstGeom>
          <a:noFill/>
          <a:ln>
            <a:noFill/>
          </a:ln>
        </p:spPr>
      </p:pic>
      <p:sp useBgFill="1">
        <p:nvSpPr>
          <p:cNvPr id="26" name="Rectangle 25">
            <a:extLst>
              <a:ext uri="{FF2B5EF4-FFF2-40B4-BE49-F238E27FC236}">
                <a16:creationId xmlns:a16="http://schemas.microsoft.com/office/drawing/2014/main" id="{D3F196F4-A988-40DF-899A-EC29C42214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4B8B3238-C65F-4148-9B84-4D22282CFA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8769"/>
            <a:ext cx="12192000" cy="5647024"/>
          </a:xfrm>
          <a:prstGeom prst="rect">
            <a:avLst/>
          </a:prstGeom>
          <a:gradFill flip="none" rotWithShape="1">
            <a:gsLst>
              <a:gs pos="0">
                <a:schemeClr val="bg2">
                  <a:alpha val="0"/>
                  <a:lumMod val="100000"/>
                </a:schemeClr>
              </a:gs>
              <a:gs pos="100000">
                <a:schemeClr val="bg2">
                  <a:lumMod val="95000"/>
                  <a:lumOff val="5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0">
            <a:extLst>
              <a:ext uri="{FF2B5EF4-FFF2-40B4-BE49-F238E27FC236}">
                <a16:creationId xmlns:a16="http://schemas.microsoft.com/office/drawing/2014/main" id="{9F5B267E-73B2-231E-9812-E59781412782}"/>
              </a:ext>
            </a:extLst>
          </p:cNvPr>
          <p:cNvSpPr>
            <a:spLocks noGrp="1"/>
          </p:cNvSpPr>
          <p:nvPr>
            <p:ph type="title"/>
          </p:nvPr>
        </p:nvSpPr>
        <p:spPr>
          <a:xfrm>
            <a:off x="1776730" y="4459039"/>
            <a:ext cx="7831992" cy="551528"/>
          </a:xfrm>
        </p:spPr>
        <p:txBody>
          <a:bodyPr vert="horz" lIns="91440" tIns="45720" rIns="91440" bIns="0" rtlCol="0" anchor="b">
            <a:normAutofit/>
          </a:bodyPr>
          <a:lstStyle/>
          <a:p>
            <a:r>
              <a:rPr lang="en-US" sz="3600"/>
              <a:t> </a:t>
            </a:r>
          </a:p>
        </p:txBody>
      </p:sp>
      <p:sp>
        <p:nvSpPr>
          <p:cNvPr id="13" name="Content Placeholder 12">
            <a:extLst>
              <a:ext uri="{FF2B5EF4-FFF2-40B4-BE49-F238E27FC236}">
                <a16:creationId xmlns:a16="http://schemas.microsoft.com/office/drawing/2014/main" id="{7CA3100C-CF15-4BD8-1E1F-5B27768E487B}"/>
              </a:ext>
            </a:extLst>
          </p:cNvPr>
          <p:cNvSpPr>
            <a:spLocks noGrp="1"/>
          </p:cNvSpPr>
          <p:nvPr>
            <p:ph idx="1"/>
          </p:nvPr>
        </p:nvSpPr>
        <p:spPr>
          <a:xfrm>
            <a:off x="1776730" y="5016709"/>
            <a:ext cx="7831992" cy="457219"/>
          </a:xfrm>
        </p:spPr>
        <p:txBody>
          <a:bodyPr vert="horz" lIns="91440" tIns="91440" rIns="91440" bIns="91440" rtlCol="0">
            <a:normAutofit/>
          </a:bodyPr>
          <a:lstStyle/>
          <a:p>
            <a:pPr marL="0" indent="0">
              <a:buNone/>
            </a:pPr>
            <a:r>
              <a:rPr lang="en-US" sz="1600"/>
              <a:t> </a:t>
            </a:r>
          </a:p>
        </p:txBody>
      </p:sp>
      <p:pic>
        <p:nvPicPr>
          <p:cNvPr id="30" name="Picture 29">
            <a:extLst>
              <a:ext uri="{FF2B5EF4-FFF2-40B4-BE49-F238E27FC236}">
                <a16:creationId xmlns:a16="http://schemas.microsoft.com/office/drawing/2014/main" id="{CFDC6AB1-03A5-4D20-ACE0-4957616E748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a:xfrm>
            <a:off x="0" y="6119336"/>
            <a:ext cx="12192000" cy="742950"/>
          </a:xfrm>
          <a:prstGeom prst="rect">
            <a:avLst/>
          </a:prstGeom>
        </p:spPr>
      </p:pic>
      <p:cxnSp>
        <p:nvCxnSpPr>
          <p:cNvPr id="32" name="Straight Connector 31">
            <a:extLst>
              <a:ext uri="{FF2B5EF4-FFF2-40B4-BE49-F238E27FC236}">
                <a16:creationId xmlns:a16="http://schemas.microsoft.com/office/drawing/2014/main" id="{EB77A0BE-690A-4522-A429-39E717A173A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1269"/>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1D73512E-4A67-689B-5415-61FF2DF12A37}"/>
              </a:ext>
            </a:extLst>
          </p:cNvPr>
          <p:cNvSpPr txBox="1"/>
          <p:nvPr/>
        </p:nvSpPr>
        <p:spPr>
          <a:xfrm>
            <a:off x="239393" y="551432"/>
            <a:ext cx="800219" cy="4922496"/>
          </a:xfrm>
          <a:prstGeom prst="rect">
            <a:avLst/>
          </a:prstGeom>
          <a:noFill/>
        </p:spPr>
        <p:txBody>
          <a:bodyPr vert="vert270" wrap="square" rtlCol="0">
            <a:spAutoFit/>
          </a:bodyPr>
          <a:lstStyle/>
          <a:p>
            <a:pPr algn="ctr"/>
            <a:r>
              <a:rPr lang="en-US" sz="4000" b="1" dirty="0">
                <a:latin typeface="Arial" panose="020B0604020202020204" pitchFamily="34" charset="0"/>
                <a:cs typeface="Arial" panose="020B0604020202020204" pitchFamily="34" charset="0"/>
              </a:rPr>
              <a:t>Heat Map with k=6</a:t>
            </a:r>
          </a:p>
        </p:txBody>
      </p:sp>
      <p:pic>
        <p:nvPicPr>
          <p:cNvPr id="3" name="Picture 2">
            <a:extLst>
              <a:ext uri="{FF2B5EF4-FFF2-40B4-BE49-F238E27FC236}">
                <a16:creationId xmlns:a16="http://schemas.microsoft.com/office/drawing/2014/main" id="{EC395B6C-7E55-014D-AABA-B6E055B01A42}"/>
              </a:ext>
            </a:extLst>
          </p:cNvPr>
          <p:cNvPicPr>
            <a:picLocks noChangeAspect="1"/>
          </p:cNvPicPr>
          <p:nvPr/>
        </p:nvPicPr>
        <p:blipFill>
          <a:blip r:embed="rId4"/>
          <a:stretch>
            <a:fillRect/>
          </a:stretch>
        </p:blipFill>
        <p:spPr>
          <a:xfrm>
            <a:off x="1125460" y="33243"/>
            <a:ext cx="10386835" cy="6051884"/>
          </a:xfrm>
          <a:prstGeom prst="rect">
            <a:avLst/>
          </a:prstGeom>
          <a:ln w="38100" cap="sq">
            <a:solidFill>
              <a:schemeClr val="bg2"/>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545136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4000"/>
                <a:satMod val="80000"/>
                <a:lumMod val="106000"/>
              </a:schemeClr>
            </a:gs>
            <a:gs pos="100000">
              <a:schemeClr val="bg1">
                <a:shade val="80000"/>
                <a:lumMod val="108000"/>
              </a:schemeClr>
            </a:gs>
          </a:gsLst>
          <a:path path="circle">
            <a:fillToRect l="43000" r="43000" b="100000"/>
          </a:path>
        </a:gradFill>
        <a:effectLst/>
      </p:bgPr>
    </p:bg>
    <p:spTree>
      <p:nvGrpSpPr>
        <p:cNvPr id="1" name=""/>
        <p:cNvGrpSpPr/>
        <p:nvPr/>
      </p:nvGrpSpPr>
      <p:grpSpPr>
        <a:xfrm>
          <a:off x="0" y="0"/>
          <a:ext cx="0" cy="0"/>
          <a:chOff x="0" y="0"/>
          <a:chExt cx="0" cy="0"/>
        </a:xfrm>
      </p:grpSpPr>
      <p:pic>
        <p:nvPicPr>
          <p:cNvPr id="53" name="Picture 52">
            <a:extLst>
              <a:ext uri="{FF2B5EF4-FFF2-40B4-BE49-F238E27FC236}">
                <a16:creationId xmlns:a16="http://schemas.microsoft.com/office/drawing/2014/main" id="{B22EA398-4374-4CF8-8C8E-B9D0809688A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a:xfrm>
            <a:off x="0" y="6119336"/>
            <a:ext cx="12192000" cy="742950"/>
          </a:xfrm>
          <a:prstGeom prst="rect">
            <a:avLst/>
          </a:prstGeom>
        </p:spPr>
      </p:pic>
      <p:sp>
        <p:nvSpPr>
          <p:cNvPr id="55" name="Rectangle 54">
            <a:extLst>
              <a:ext uri="{FF2B5EF4-FFF2-40B4-BE49-F238E27FC236}">
                <a16:creationId xmlns:a16="http://schemas.microsoft.com/office/drawing/2014/main" id="{FA94FCAD-3B63-47CA-BA7E-CFC913279D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8769"/>
            <a:ext cx="12192000" cy="5647024"/>
          </a:xfrm>
          <a:prstGeom prst="rect">
            <a:avLst/>
          </a:prstGeom>
          <a:gradFill flip="none" rotWithShape="1">
            <a:gsLst>
              <a:gs pos="0">
                <a:schemeClr val="bg2">
                  <a:alpha val="0"/>
                  <a:lumMod val="100000"/>
                </a:schemeClr>
              </a:gs>
              <a:gs pos="100000">
                <a:schemeClr val="bg2">
                  <a:lumMod val="95000"/>
                  <a:lumOff val="5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57" name="Straight Connector 56">
            <a:extLst>
              <a:ext uri="{FF2B5EF4-FFF2-40B4-BE49-F238E27FC236}">
                <a16:creationId xmlns:a16="http://schemas.microsoft.com/office/drawing/2014/main" id="{4D9F0A52-8CBD-446F-8787-23B80892C7A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1269"/>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2ECB0E24-4227-4584-B815-0193BB1CC71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duotone>
              <a:schemeClr val="accent1">
                <a:shade val="45000"/>
                <a:satMod val="135000"/>
              </a:schemeClr>
              <a:prstClr val="white"/>
            </a:duotone>
            <a:extLst>
              <a:ext uri="{28A0092B-C50C-407E-A947-70E740481C1C}">
                <a14:useLocalDpi xmlns:a14="http://schemas.microsoft.com/office/drawing/2010/main" val="0"/>
              </a:ext>
            </a:extLst>
          </a:blip>
          <a:srcRect l="-115" r="15828" b="36435"/>
          <a:stretch/>
        </p:blipFill>
        <p:spPr>
          <a:xfrm>
            <a:off x="1125460" y="643464"/>
            <a:ext cx="9610344" cy="155448"/>
          </a:xfrm>
          <a:prstGeom prst="rect">
            <a:avLst/>
          </a:prstGeom>
          <a:noFill/>
          <a:ln>
            <a:noFill/>
          </a:ln>
        </p:spPr>
      </p:pic>
      <p:sp useBgFill="1">
        <p:nvSpPr>
          <p:cNvPr id="61" name="Rectangle 60">
            <a:extLst>
              <a:ext uri="{FF2B5EF4-FFF2-40B4-BE49-F238E27FC236}">
                <a16:creationId xmlns:a16="http://schemas.microsoft.com/office/drawing/2014/main" id="{C8B5D64C-A670-4C95-82E6-5EDF1F91E6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D9A58B20-DBF7-4788-9720-72E6243A21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8769"/>
            <a:ext cx="12192000" cy="5647024"/>
          </a:xfrm>
          <a:prstGeom prst="rect">
            <a:avLst/>
          </a:prstGeom>
          <a:gradFill flip="none" rotWithShape="1">
            <a:gsLst>
              <a:gs pos="0">
                <a:schemeClr val="bg2">
                  <a:alpha val="0"/>
                  <a:lumMod val="100000"/>
                </a:schemeClr>
              </a:gs>
              <a:gs pos="100000">
                <a:schemeClr val="bg2">
                  <a:lumMod val="95000"/>
                  <a:lumOff val="5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7">
            <a:extLst>
              <a:ext uri="{FF2B5EF4-FFF2-40B4-BE49-F238E27FC236}">
                <a16:creationId xmlns:a16="http://schemas.microsoft.com/office/drawing/2014/main" id="{374E2B00-0FA3-92CA-599B-51ADB1A31ED5}"/>
              </a:ext>
            </a:extLst>
          </p:cNvPr>
          <p:cNvSpPr>
            <a:spLocks noGrp="1"/>
          </p:cNvSpPr>
          <p:nvPr>
            <p:ph type="title"/>
          </p:nvPr>
        </p:nvSpPr>
        <p:spPr>
          <a:xfrm>
            <a:off x="8673476" y="988098"/>
            <a:ext cx="2858835" cy="2404800"/>
          </a:xfrm>
        </p:spPr>
        <p:txBody>
          <a:bodyPr vert="horz" lIns="91440" tIns="45720" rIns="91440" bIns="0" rtlCol="0" anchor="b">
            <a:normAutofit/>
          </a:bodyPr>
          <a:lstStyle/>
          <a:p>
            <a:r>
              <a:rPr lang="en-US" sz="3600"/>
              <a:t> </a:t>
            </a:r>
          </a:p>
        </p:txBody>
      </p:sp>
      <p:sp>
        <p:nvSpPr>
          <p:cNvPr id="5" name="Content Placeholder 4">
            <a:extLst>
              <a:ext uri="{FF2B5EF4-FFF2-40B4-BE49-F238E27FC236}">
                <a16:creationId xmlns:a16="http://schemas.microsoft.com/office/drawing/2014/main" id="{81C6A47F-35D4-5895-4F9A-A155C7BD0C48}"/>
              </a:ext>
            </a:extLst>
          </p:cNvPr>
          <p:cNvSpPr>
            <a:spLocks noGrp="1"/>
          </p:cNvSpPr>
          <p:nvPr>
            <p:ph idx="1"/>
          </p:nvPr>
        </p:nvSpPr>
        <p:spPr>
          <a:xfrm>
            <a:off x="8669364" y="3395822"/>
            <a:ext cx="2864360" cy="1718545"/>
          </a:xfrm>
        </p:spPr>
        <p:txBody>
          <a:bodyPr vert="horz" lIns="91440" tIns="91440" rIns="91440" bIns="91440" rtlCol="0">
            <a:normAutofit/>
          </a:bodyPr>
          <a:lstStyle/>
          <a:p>
            <a:pPr marL="0" indent="0">
              <a:buNone/>
            </a:pPr>
            <a:r>
              <a:rPr lang="en-US" sz="1600"/>
              <a:t> </a:t>
            </a:r>
          </a:p>
        </p:txBody>
      </p:sp>
      <p:pic>
        <p:nvPicPr>
          <p:cNvPr id="65" name="Picture 64">
            <a:extLst>
              <a:ext uri="{FF2B5EF4-FFF2-40B4-BE49-F238E27FC236}">
                <a16:creationId xmlns:a16="http://schemas.microsoft.com/office/drawing/2014/main" id="{63078A09-03F0-4A31-8BFA-9DE38601E2E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duotone>
              <a:schemeClr val="accent1">
                <a:shade val="45000"/>
                <a:satMod val="135000"/>
              </a:schemeClr>
              <a:prstClr val="white"/>
            </a:duotone>
            <a:extLst>
              <a:ext uri="{28A0092B-C50C-407E-A947-70E740481C1C}">
                <a14:useLocalDpi xmlns:a14="http://schemas.microsoft.com/office/drawing/2010/main" val="0"/>
              </a:ext>
            </a:extLst>
          </a:blip>
          <a:srcRect l="-116" t="474" r="75094" b="36564"/>
          <a:stretch/>
        </p:blipFill>
        <p:spPr>
          <a:xfrm>
            <a:off x="8669363" y="643464"/>
            <a:ext cx="2852928" cy="155448"/>
          </a:xfrm>
          <a:prstGeom prst="rect">
            <a:avLst/>
          </a:prstGeom>
          <a:noFill/>
          <a:ln>
            <a:noFill/>
          </a:ln>
        </p:spPr>
      </p:pic>
      <p:pic>
        <p:nvPicPr>
          <p:cNvPr id="90" name="Picture 66">
            <a:extLst>
              <a:ext uri="{FF2B5EF4-FFF2-40B4-BE49-F238E27FC236}">
                <a16:creationId xmlns:a16="http://schemas.microsoft.com/office/drawing/2014/main" id="{725F5F0B-2A6C-412A-AE8E-3339C94131D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a:xfrm>
            <a:off x="0" y="6119336"/>
            <a:ext cx="12192000" cy="742950"/>
          </a:xfrm>
          <a:prstGeom prst="rect">
            <a:avLst/>
          </a:prstGeom>
        </p:spPr>
      </p:pic>
      <p:cxnSp>
        <p:nvCxnSpPr>
          <p:cNvPr id="69" name="Straight Connector 68">
            <a:extLst>
              <a:ext uri="{FF2B5EF4-FFF2-40B4-BE49-F238E27FC236}">
                <a16:creationId xmlns:a16="http://schemas.microsoft.com/office/drawing/2014/main" id="{90DC4216-C6D1-4D98-B018-0040C33D0A1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1269"/>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9FB401B7-8CFE-EC0B-2E57-F1B7B3B48D00}"/>
              </a:ext>
            </a:extLst>
          </p:cNvPr>
          <p:cNvSpPr txBox="1"/>
          <p:nvPr/>
        </p:nvSpPr>
        <p:spPr>
          <a:xfrm>
            <a:off x="8491227" y="2422555"/>
            <a:ext cx="3209199" cy="1938992"/>
          </a:xfrm>
          <a:prstGeom prst="rect">
            <a:avLst/>
          </a:prstGeom>
          <a:noFill/>
        </p:spPr>
        <p:txBody>
          <a:bodyPr wrap="square" rtlCol="0">
            <a:spAutoFit/>
          </a:bodyPr>
          <a:lstStyle/>
          <a:p>
            <a:pPr algn="ctr"/>
            <a:r>
              <a:rPr lang="en-US" sz="2400" b="1" dirty="0">
                <a:latin typeface="Arial" panose="020B0604020202020204" pitchFamily="34" charset="0"/>
                <a:cs typeface="Arial" panose="020B0604020202020204" pitchFamily="34" charset="0"/>
              </a:rPr>
              <a:t>Comparison of center values for each of the clusters (k=6) to each other.</a:t>
            </a:r>
          </a:p>
          <a:p>
            <a:pPr algn="ctr"/>
            <a:r>
              <a:rPr lang="en-US" sz="2400" b="1" i="1" dirty="0">
                <a:latin typeface="Arial" panose="020B0604020202020204" pitchFamily="34" charset="0"/>
                <a:cs typeface="Arial" panose="020B0604020202020204" pitchFamily="34" charset="0"/>
              </a:rPr>
              <a:t>Optimal!</a:t>
            </a:r>
          </a:p>
        </p:txBody>
      </p:sp>
      <p:pic>
        <p:nvPicPr>
          <p:cNvPr id="6" name="Picture 5">
            <a:extLst>
              <a:ext uri="{FF2B5EF4-FFF2-40B4-BE49-F238E27FC236}">
                <a16:creationId xmlns:a16="http://schemas.microsoft.com/office/drawing/2014/main" id="{C152A89C-6FE7-5582-69EA-2095A6ECB6C4}"/>
              </a:ext>
            </a:extLst>
          </p:cNvPr>
          <p:cNvPicPr>
            <a:picLocks noChangeAspect="1"/>
          </p:cNvPicPr>
          <p:nvPr/>
        </p:nvPicPr>
        <p:blipFill>
          <a:blip r:embed="rId4"/>
          <a:stretch>
            <a:fillRect/>
          </a:stretch>
        </p:blipFill>
        <p:spPr>
          <a:xfrm>
            <a:off x="146071" y="643464"/>
            <a:ext cx="8373110" cy="5267447"/>
          </a:xfrm>
          <a:prstGeom prst="rect">
            <a:avLst/>
          </a:prstGeom>
          <a:ln w="38100" cap="sq">
            <a:solidFill>
              <a:schemeClr val="bg2"/>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860305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4000"/>
                <a:satMod val="80000"/>
                <a:lumMod val="106000"/>
              </a:schemeClr>
            </a:gs>
            <a:gs pos="100000">
              <a:schemeClr val="bg1">
                <a:shade val="80000"/>
                <a:lumMod val="108000"/>
              </a:schemeClr>
            </a:gs>
          </a:gsLst>
          <a:path path="circle">
            <a:fillToRect l="43000" r="43000" b="100000"/>
          </a:path>
        </a:gradFill>
        <a:effectLst/>
      </p:bgPr>
    </p:bg>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E8690AC4-C9C4-4944-A98C-B1D32992D6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a:xfrm>
            <a:off x="0" y="6119336"/>
            <a:ext cx="12192000" cy="742950"/>
          </a:xfrm>
          <a:prstGeom prst="rect">
            <a:avLst/>
          </a:prstGeom>
        </p:spPr>
      </p:pic>
      <p:sp>
        <p:nvSpPr>
          <p:cNvPr id="20" name="Rectangle 19">
            <a:extLst>
              <a:ext uri="{FF2B5EF4-FFF2-40B4-BE49-F238E27FC236}">
                <a16:creationId xmlns:a16="http://schemas.microsoft.com/office/drawing/2014/main" id="{86F828BE-4D4E-43F9-AC35-0209B5190C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8769"/>
            <a:ext cx="12192000" cy="5647024"/>
          </a:xfrm>
          <a:prstGeom prst="rect">
            <a:avLst/>
          </a:prstGeom>
          <a:gradFill flip="none" rotWithShape="1">
            <a:gsLst>
              <a:gs pos="0">
                <a:schemeClr val="bg2">
                  <a:alpha val="0"/>
                  <a:lumMod val="100000"/>
                </a:schemeClr>
              </a:gs>
              <a:gs pos="100000">
                <a:schemeClr val="bg2">
                  <a:lumMod val="95000"/>
                  <a:lumOff val="5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2" name="Straight Connector 21">
            <a:extLst>
              <a:ext uri="{FF2B5EF4-FFF2-40B4-BE49-F238E27FC236}">
                <a16:creationId xmlns:a16="http://schemas.microsoft.com/office/drawing/2014/main" id="{10BAB604-20D4-431F-ADD8-754BB7992A4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1269"/>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pic>
        <p:nvPicPr>
          <p:cNvPr id="24" name="Picture 23">
            <a:extLst>
              <a:ext uri="{FF2B5EF4-FFF2-40B4-BE49-F238E27FC236}">
                <a16:creationId xmlns:a16="http://schemas.microsoft.com/office/drawing/2014/main" id="{C821979E-9A93-4880-80B5-D60B75C1918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duotone>
              <a:schemeClr val="accent1">
                <a:shade val="45000"/>
                <a:satMod val="135000"/>
              </a:schemeClr>
              <a:prstClr val="white"/>
            </a:duotone>
            <a:extLst>
              <a:ext uri="{28A0092B-C50C-407E-A947-70E740481C1C}">
                <a14:useLocalDpi xmlns:a14="http://schemas.microsoft.com/office/drawing/2010/main" val="0"/>
              </a:ext>
            </a:extLst>
          </a:blip>
          <a:srcRect l="-115" r="15828" b="36435"/>
          <a:stretch/>
        </p:blipFill>
        <p:spPr>
          <a:xfrm>
            <a:off x="1125460" y="643464"/>
            <a:ext cx="9610344" cy="155448"/>
          </a:xfrm>
          <a:prstGeom prst="rect">
            <a:avLst/>
          </a:prstGeom>
          <a:noFill/>
          <a:ln>
            <a:noFill/>
          </a:ln>
        </p:spPr>
      </p:pic>
      <p:sp useBgFill="1">
        <p:nvSpPr>
          <p:cNvPr id="26" name="Rectangle 25">
            <a:extLst>
              <a:ext uri="{FF2B5EF4-FFF2-40B4-BE49-F238E27FC236}">
                <a16:creationId xmlns:a16="http://schemas.microsoft.com/office/drawing/2014/main" id="{D3F196F4-A988-40DF-899A-EC29C42214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4B8B3238-C65F-4148-9B84-4D22282CFA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8769"/>
            <a:ext cx="12192000" cy="5647024"/>
          </a:xfrm>
          <a:prstGeom prst="rect">
            <a:avLst/>
          </a:prstGeom>
          <a:gradFill flip="none" rotWithShape="1">
            <a:gsLst>
              <a:gs pos="0">
                <a:schemeClr val="bg2">
                  <a:alpha val="0"/>
                  <a:lumMod val="100000"/>
                </a:schemeClr>
              </a:gs>
              <a:gs pos="100000">
                <a:schemeClr val="bg2">
                  <a:lumMod val="95000"/>
                  <a:lumOff val="5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0">
            <a:extLst>
              <a:ext uri="{FF2B5EF4-FFF2-40B4-BE49-F238E27FC236}">
                <a16:creationId xmlns:a16="http://schemas.microsoft.com/office/drawing/2014/main" id="{9F5B267E-73B2-231E-9812-E59781412782}"/>
              </a:ext>
            </a:extLst>
          </p:cNvPr>
          <p:cNvSpPr>
            <a:spLocks noGrp="1"/>
          </p:cNvSpPr>
          <p:nvPr>
            <p:ph type="title"/>
          </p:nvPr>
        </p:nvSpPr>
        <p:spPr>
          <a:xfrm>
            <a:off x="1776730" y="4459039"/>
            <a:ext cx="7831992" cy="551528"/>
          </a:xfrm>
        </p:spPr>
        <p:txBody>
          <a:bodyPr vert="horz" lIns="91440" tIns="45720" rIns="91440" bIns="0" rtlCol="0" anchor="b">
            <a:normAutofit/>
          </a:bodyPr>
          <a:lstStyle/>
          <a:p>
            <a:r>
              <a:rPr lang="en-US" sz="3600"/>
              <a:t> </a:t>
            </a:r>
          </a:p>
        </p:txBody>
      </p:sp>
      <p:sp>
        <p:nvSpPr>
          <p:cNvPr id="13" name="Content Placeholder 12">
            <a:extLst>
              <a:ext uri="{FF2B5EF4-FFF2-40B4-BE49-F238E27FC236}">
                <a16:creationId xmlns:a16="http://schemas.microsoft.com/office/drawing/2014/main" id="{7CA3100C-CF15-4BD8-1E1F-5B27768E487B}"/>
              </a:ext>
            </a:extLst>
          </p:cNvPr>
          <p:cNvSpPr>
            <a:spLocks noGrp="1"/>
          </p:cNvSpPr>
          <p:nvPr>
            <p:ph idx="1"/>
          </p:nvPr>
        </p:nvSpPr>
        <p:spPr>
          <a:xfrm>
            <a:off x="1776730" y="5016709"/>
            <a:ext cx="7831992" cy="457219"/>
          </a:xfrm>
        </p:spPr>
        <p:txBody>
          <a:bodyPr vert="horz" lIns="91440" tIns="91440" rIns="91440" bIns="91440" rtlCol="0">
            <a:normAutofit/>
          </a:bodyPr>
          <a:lstStyle/>
          <a:p>
            <a:pPr marL="0" indent="0">
              <a:buNone/>
            </a:pPr>
            <a:r>
              <a:rPr lang="en-US" sz="1600"/>
              <a:t> </a:t>
            </a:r>
          </a:p>
        </p:txBody>
      </p:sp>
      <p:pic>
        <p:nvPicPr>
          <p:cNvPr id="30" name="Picture 29">
            <a:extLst>
              <a:ext uri="{FF2B5EF4-FFF2-40B4-BE49-F238E27FC236}">
                <a16:creationId xmlns:a16="http://schemas.microsoft.com/office/drawing/2014/main" id="{CFDC6AB1-03A5-4D20-ACE0-4957616E748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a:xfrm>
            <a:off x="0" y="6119336"/>
            <a:ext cx="12192000" cy="742950"/>
          </a:xfrm>
          <a:prstGeom prst="rect">
            <a:avLst/>
          </a:prstGeom>
        </p:spPr>
      </p:pic>
      <p:cxnSp>
        <p:nvCxnSpPr>
          <p:cNvPr id="32" name="Straight Connector 31">
            <a:extLst>
              <a:ext uri="{FF2B5EF4-FFF2-40B4-BE49-F238E27FC236}">
                <a16:creationId xmlns:a16="http://schemas.microsoft.com/office/drawing/2014/main" id="{EB77A0BE-690A-4522-A429-39E717A173A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1269"/>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E2ABEB88-E0DD-A1F5-6220-0E1CD98DF5A7}"/>
              </a:ext>
            </a:extLst>
          </p:cNvPr>
          <p:cNvSpPr txBox="1"/>
          <p:nvPr/>
        </p:nvSpPr>
        <p:spPr>
          <a:xfrm>
            <a:off x="4936717" y="444969"/>
            <a:ext cx="2318263" cy="707886"/>
          </a:xfrm>
          <a:prstGeom prst="rect">
            <a:avLst/>
          </a:prstGeom>
          <a:noFill/>
        </p:spPr>
        <p:txBody>
          <a:bodyPr wrap="none" rtlCol="0" anchor="ctr">
            <a:spAutoFit/>
          </a:bodyPr>
          <a:lstStyle/>
          <a:p>
            <a:pPr algn="ctr"/>
            <a:r>
              <a:rPr lang="en-US" sz="4000" b="1" dirty="0">
                <a:latin typeface="Arial" panose="020B0604020202020204" pitchFamily="34" charset="0"/>
                <a:cs typeface="Arial" panose="020B0604020202020204" pitchFamily="34" charset="0"/>
              </a:rPr>
              <a:t>Findings</a:t>
            </a:r>
          </a:p>
        </p:txBody>
      </p:sp>
      <p:sp>
        <p:nvSpPr>
          <p:cNvPr id="4" name="TextBox 3">
            <a:extLst>
              <a:ext uri="{FF2B5EF4-FFF2-40B4-BE49-F238E27FC236}">
                <a16:creationId xmlns:a16="http://schemas.microsoft.com/office/drawing/2014/main" id="{13D82D7D-9156-81FF-D360-E10C6BC0A8B6}"/>
              </a:ext>
            </a:extLst>
          </p:cNvPr>
          <p:cNvSpPr txBox="1"/>
          <p:nvPr/>
        </p:nvSpPr>
        <p:spPr>
          <a:xfrm>
            <a:off x="1590240" y="1259175"/>
            <a:ext cx="8680784" cy="4832092"/>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Highest predictors for </a:t>
            </a:r>
            <a:r>
              <a:rPr lang="en-US" sz="2000" b="1" i="1" dirty="0">
                <a:latin typeface="Arial" panose="020B0604020202020204" pitchFamily="34" charset="0"/>
                <a:cs typeface="Arial" panose="020B0604020202020204" pitchFamily="34" charset="0"/>
              </a:rPr>
              <a:t>future</a:t>
            </a:r>
            <a:r>
              <a:rPr lang="en-US" sz="2000" dirty="0">
                <a:latin typeface="Arial" panose="020B0604020202020204" pitchFamily="34" charset="0"/>
                <a:cs typeface="Arial" panose="020B0604020202020204" pitchFamily="34" charset="0"/>
              </a:rPr>
              <a:t> Incidents of death and missing cases:</a:t>
            </a:r>
          </a:p>
          <a:p>
            <a:pPr marL="342900" indent="-342900">
              <a:buAutoNum type="arabicPeriod"/>
            </a:pPr>
            <a:endParaRPr lang="en-US" dirty="0">
              <a:latin typeface="Arial" panose="020B0604020202020204" pitchFamily="34" charset="0"/>
              <a:cs typeface="Arial" panose="020B0604020202020204" pitchFamily="34" charset="0"/>
            </a:endParaRPr>
          </a:p>
          <a:p>
            <a:pPr marL="800100" lvl="1" indent="-342900">
              <a:buFont typeface="+mj-lt"/>
              <a:buAutoNum type="arabicPeriod"/>
            </a:pPr>
            <a:r>
              <a:rPr lang="en-US" b="1" dirty="0">
                <a:latin typeface="Arial" panose="020B0604020202020204" pitchFamily="34" charset="0"/>
                <a:cs typeface="Arial" panose="020B0604020202020204" pitchFamily="34" charset="0"/>
              </a:rPr>
              <a:t>Region of Migrants’ Origin (Stats, Viz)</a:t>
            </a:r>
          </a:p>
          <a:p>
            <a:pPr marL="1314450" lvl="2" indent="-400050">
              <a:buFont typeface="+mj-lt"/>
              <a:buAutoNum type="romanLcPeriod"/>
            </a:pPr>
            <a:r>
              <a:rPr lang="en-US" dirty="0">
                <a:latin typeface="Arial" panose="020B0604020202020204" pitchFamily="34" charset="0"/>
                <a:cs typeface="Arial" panose="020B0604020202020204" pitchFamily="34" charset="0"/>
              </a:rPr>
              <a:t>Sub-Saharan Africa</a:t>
            </a:r>
          </a:p>
          <a:p>
            <a:pPr marL="1314450" lvl="2" indent="-400050">
              <a:buFont typeface="+mj-lt"/>
              <a:buAutoNum type="romanLcPeriod"/>
            </a:pPr>
            <a:endParaRPr lang="en-US" b="1" dirty="0">
              <a:latin typeface="Arial" panose="020B0604020202020204" pitchFamily="34" charset="0"/>
              <a:cs typeface="Arial" panose="020B0604020202020204" pitchFamily="34" charset="0"/>
            </a:endParaRPr>
          </a:p>
          <a:p>
            <a:pPr marL="800100" lvl="1" indent="-342900">
              <a:buFont typeface="+mj-lt"/>
              <a:buAutoNum type="arabicPeriod"/>
            </a:pPr>
            <a:r>
              <a:rPr lang="en-US" b="1" dirty="0">
                <a:latin typeface="Arial" panose="020B0604020202020204" pitchFamily="34" charset="0"/>
                <a:cs typeface="Arial" panose="020B0604020202020204" pitchFamily="34" charset="0"/>
              </a:rPr>
              <a:t>Region of Incident + Route (Linear Regression, Viz)</a:t>
            </a:r>
          </a:p>
          <a:p>
            <a:pPr marL="1314450" lvl="2" indent="-400050">
              <a:buFont typeface="+mj-lt"/>
              <a:buAutoNum type="romanLcPeriod"/>
            </a:pPr>
            <a:r>
              <a:rPr lang="en-US" dirty="0">
                <a:latin typeface="Arial" panose="020B0604020202020204" pitchFamily="34" charset="0"/>
                <a:cs typeface="Arial" panose="020B0604020202020204" pitchFamily="34" charset="0"/>
              </a:rPr>
              <a:t>Northern Africa(</a:t>
            </a:r>
            <a:r>
              <a:rPr lang="en-US" i="1" dirty="0">
                <a:latin typeface="Arial" panose="020B0604020202020204" pitchFamily="34" charset="0"/>
                <a:cs typeface="Arial" panose="020B0604020202020204" pitchFamily="34" charset="0"/>
              </a:rPr>
              <a:t>overall</a:t>
            </a:r>
            <a:r>
              <a:rPr lang="en-US" dirty="0">
                <a:latin typeface="Arial" panose="020B0604020202020204" pitchFamily="34" charset="0"/>
                <a:cs typeface="Arial" panose="020B0604020202020204" pitchFamily="34" charset="0"/>
              </a:rPr>
              <a:t>)</a:t>
            </a:r>
          </a:p>
          <a:p>
            <a:pPr marL="1314450" lvl="2" indent="-400050">
              <a:buFont typeface="+mj-lt"/>
              <a:buAutoNum type="romanLcPeriod"/>
            </a:pPr>
            <a:r>
              <a:rPr lang="en-US" dirty="0">
                <a:latin typeface="Arial" panose="020B0604020202020204" pitchFamily="34" charset="0"/>
                <a:cs typeface="Arial" panose="020B0604020202020204" pitchFamily="34" charset="0"/>
              </a:rPr>
              <a:t>Central Mediterranean (</a:t>
            </a:r>
            <a:r>
              <a:rPr lang="en-US" i="1" dirty="0">
                <a:latin typeface="Arial" panose="020B0604020202020204" pitchFamily="34" charset="0"/>
                <a:cs typeface="Arial" panose="020B0604020202020204" pitchFamily="34" charset="0"/>
              </a:rPr>
              <a:t>frequency</a:t>
            </a:r>
            <a:r>
              <a:rPr lang="en-US" dirty="0">
                <a:latin typeface="Arial" panose="020B0604020202020204" pitchFamily="34" charset="0"/>
                <a:cs typeface="Arial" panose="020B0604020202020204" pitchFamily="34" charset="0"/>
              </a:rPr>
              <a:t>)</a:t>
            </a:r>
          </a:p>
          <a:p>
            <a:pPr lvl="2"/>
            <a:endParaRPr lang="en-US" dirty="0">
              <a:latin typeface="Arial" panose="020B0604020202020204" pitchFamily="34" charset="0"/>
              <a:cs typeface="Arial" panose="020B0604020202020204" pitchFamily="34" charset="0"/>
            </a:endParaRPr>
          </a:p>
          <a:p>
            <a:pPr marL="800100" lvl="1" indent="-342900">
              <a:buFont typeface="+mj-lt"/>
              <a:buAutoNum type="arabicPeriod"/>
            </a:pPr>
            <a:r>
              <a:rPr lang="en-US" b="1" dirty="0">
                <a:latin typeface="Arial" panose="020B0604020202020204" pitchFamily="34" charset="0"/>
                <a:cs typeface="Arial" panose="020B0604020202020204" pitchFamily="34" charset="0"/>
              </a:rPr>
              <a:t>Death and missing case by Gender (Stats, Viz)</a:t>
            </a:r>
          </a:p>
          <a:p>
            <a:pPr marL="1314450" lvl="2" indent="-400050">
              <a:buFont typeface="+mj-lt"/>
              <a:buAutoNum type="romanLcPeriod"/>
            </a:pPr>
            <a:r>
              <a:rPr lang="en-US" dirty="0">
                <a:latin typeface="Arial" panose="020B0604020202020204" pitchFamily="34" charset="0"/>
                <a:cs typeface="Arial" panose="020B0604020202020204" pitchFamily="34" charset="0"/>
              </a:rPr>
              <a:t>Women and Children</a:t>
            </a:r>
          </a:p>
          <a:p>
            <a:pPr marL="800100" lvl="1" indent="-342900">
              <a:buFont typeface="+mj-lt"/>
              <a:buAutoNum type="arabicPeriod"/>
            </a:pPr>
            <a:endParaRPr lang="en-US" b="1" dirty="0">
              <a:latin typeface="Arial" panose="020B0604020202020204" pitchFamily="34" charset="0"/>
              <a:cs typeface="Arial" panose="020B0604020202020204" pitchFamily="34" charset="0"/>
            </a:endParaRPr>
          </a:p>
          <a:p>
            <a:pPr marL="800100" lvl="1" indent="-342900">
              <a:buFont typeface="+mj-lt"/>
              <a:buAutoNum type="arabicPeriod"/>
            </a:pPr>
            <a:r>
              <a:rPr lang="en-US" b="1" dirty="0">
                <a:latin typeface="Arial" panose="020B0604020202020204" pitchFamily="34" charset="0"/>
                <a:cs typeface="Arial" panose="020B0604020202020204" pitchFamily="34" charset="0"/>
              </a:rPr>
              <a:t>Known cause of Deaths-subcategories (K-mean Clustering)</a:t>
            </a:r>
          </a:p>
          <a:p>
            <a:pPr marL="1314450" lvl="2" indent="-400050">
              <a:buFont typeface="+mj-lt"/>
              <a:buAutoNum type="romanLcPeriod"/>
            </a:pPr>
            <a:r>
              <a:rPr lang="en-US" dirty="0">
                <a:latin typeface="Arial" panose="020B0604020202020204" pitchFamily="34" charset="0"/>
                <a:cs typeface="Arial" panose="020B0604020202020204" pitchFamily="34" charset="0"/>
              </a:rPr>
              <a:t>Vehicle accident, Death linked to hazardous transport, Violence, Drowning</a:t>
            </a:r>
          </a:p>
          <a:p>
            <a:pPr lvl="2"/>
            <a:endParaRPr lang="en-US" b="1" dirty="0">
              <a:latin typeface="Arial" panose="020B0604020202020204" pitchFamily="34" charset="0"/>
              <a:cs typeface="Arial" panose="020B0604020202020204" pitchFamily="34" charset="0"/>
            </a:endParaRPr>
          </a:p>
          <a:p>
            <a:pPr marL="1314450" lvl="2" indent="-400050">
              <a:buFont typeface="+mj-lt"/>
              <a:buAutoNum type="romanLcPeriod"/>
            </a:pPr>
            <a:endParaRPr lang="en-US"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572662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3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4000"/>
                <a:satMod val="80000"/>
                <a:lumMod val="106000"/>
              </a:schemeClr>
            </a:gs>
            <a:gs pos="100000">
              <a:schemeClr val="bg1">
                <a:shade val="80000"/>
                <a:lumMod val="108000"/>
              </a:schemeClr>
            </a:gs>
          </a:gsLst>
          <a:path path="circle">
            <a:fillToRect l="43000" r="43000" b="100000"/>
          </a:path>
        </a:gradFill>
        <a:effectLst/>
      </p:bgPr>
    </p:bg>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E8690AC4-C9C4-4944-A98C-B1D32992D6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a:xfrm>
            <a:off x="0" y="6119336"/>
            <a:ext cx="12192000" cy="742950"/>
          </a:xfrm>
          <a:prstGeom prst="rect">
            <a:avLst/>
          </a:prstGeom>
        </p:spPr>
      </p:pic>
      <p:sp>
        <p:nvSpPr>
          <p:cNvPr id="20" name="Rectangle 19">
            <a:extLst>
              <a:ext uri="{FF2B5EF4-FFF2-40B4-BE49-F238E27FC236}">
                <a16:creationId xmlns:a16="http://schemas.microsoft.com/office/drawing/2014/main" id="{86F828BE-4D4E-43F9-AC35-0209B5190C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8769"/>
            <a:ext cx="12192000" cy="5647024"/>
          </a:xfrm>
          <a:prstGeom prst="rect">
            <a:avLst/>
          </a:prstGeom>
          <a:gradFill flip="none" rotWithShape="1">
            <a:gsLst>
              <a:gs pos="0">
                <a:schemeClr val="bg2">
                  <a:alpha val="0"/>
                  <a:lumMod val="100000"/>
                </a:schemeClr>
              </a:gs>
              <a:gs pos="100000">
                <a:schemeClr val="bg2">
                  <a:lumMod val="95000"/>
                  <a:lumOff val="5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2" name="Straight Connector 21">
            <a:extLst>
              <a:ext uri="{FF2B5EF4-FFF2-40B4-BE49-F238E27FC236}">
                <a16:creationId xmlns:a16="http://schemas.microsoft.com/office/drawing/2014/main" id="{10BAB604-20D4-431F-ADD8-754BB7992A4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1269"/>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pic>
        <p:nvPicPr>
          <p:cNvPr id="24" name="Picture 23">
            <a:extLst>
              <a:ext uri="{FF2B5EF4-FFF2-40B4-BE49-F238E27FC236}">
                <a16:creationId xmlns:a16="http://schemas.microsoft.com/office/drawing/2014/main" id="{C821979E-9A93-4880-80B5-D60B75C1918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duotone>
              <a:schemeClr val="accent1">
                <a:shade val="45000"/>
                <a:satMod val="135000"/>
              </a:schemeClr>
              <a:prstClr val="white"/>
            </a:duotone>
            <a:extLst>
              <a:ext uri="{28A0092B-C50C-407E-A947-70E740481C1C}">
                <a14:useLocalDpi xmlns:a14="http://schemas.microsoft.com/office/drawing/2010/main" val="0"/>
              </a:ext>
            </a:extLst>
          </a:blip>
          <a:srcRect l="-115" r="15828" b="36435"/>
          <a:stretch/>
        </p:blipFill>
        <p:spPr>
          <a:xfrm>
            <a:off x="1125460" y="643464"/>
            <a:ext cx="9610344" cy="155448"/>
          </a:xfrm>
          <a:prstGeom prst="rect">
            <a:avLst/>
          </a:prstGeom>
          <a:noFill/>
          <a:ln>
            <a:noFill/>
          </a:ln>
        </p:spPr>
      </p:pic>
      <p:sp useBgFill="1">
        <p:nvSpPr>
          <p:cNvPr id="26" name="Rectangle 25">
            <a:extLst>
              <a:ext uri="{FF2B5EF4-FFF2-40B4-BE49-F238E27FC236}">
                <a16:creationId xmlns:a16="http://schemas.microsoft.com/office/drawing/2014/main" id="{D3F196F4-A988-40DF-899A-EC29C42214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4B8B3238-C65F-4148-9B84-4D22282CFA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8769"/>
            <a:ext cx="12192000" cy="5647024"/>
          </a:xfrm>
          <a:prstGeom prst="rect">
            <a:avLst/>
          </a:prstGeom>
          <a:gradFill flip="none" rotWithShape="1">
            <a:gsLst>
              <a:gs pos="0">
                <a:schemeClr val="bg2">
                  <a:alpha val="0"/>
                  <a:lumMod val="100000"/>
                </a:schemeClr>
              </a:gs>
              <a:gs pos="100000">
                <a:schemeClr val="bg2">
                  <a:lumMod val="95000"/>
                  <a:lumOff val="5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0">
            <a:extLst>
              <a:ext uri="{FF2B5EF4-FFF2-40B4-BE49-F238E27FC236}">
                <a16:creationId xmlns:a16="http://schemas.microsoft.com/office/drawing/2014/main" id="{9F5B267E-73B2-231E-9812-E59781412782}"/>
              </a:ext>
            </a:extLst>
          </p:cNvPr>
          <p:cNvSpPr>
            <a:spLocks noGrp="1"/>
          </p:cNvSpPr>
          <p:nvPr>
            <p:ph type="title"/>
          </p:nvPr>
        </p:nvSpPr>
        <p:spPr>
          <a:xfrm>
            <a:off x="1776730" y="4459039"/>
            <a:ext cx="7831992" cy="551528"/>
          </a:xfrm>
        </p:spPr>
        <p:txBody>
          <a:bodyPr vert="horz" lIns="91440" tIns="45720" rIns="91440" bIns="0" rtlCol="0" anchor="b">
            <a:normAutofit/>
          </a:bodyPr>
          <a:lstStyle/>
          <a:p>
            <a:r>
              <a:rPr lang="en-US" sz="3600"/>
              <a:t> </a:t>
            </a:r>
          </a:p>
        </p:txBody>
      </p:sp>
      <p:sp>
        <p:nvSpPr>
          <p:cNvPr id="13" name="Content Placeholder 12">
            <a:extLst>
              <a:ext uri="{FF2B5EF4-FFF2-40B4-BE49-F238E27FC236}">
                <a16:creationId xmlns:a16="http://schemas.microsoft.com/office/drawing/2014/main" id="{7CA3100C-CF15-4BD8-1E1F-5B27768E487B}"/>
              </a:ext>
            </a:extLst>
          </p:cNvPr>
          <p:cNvSpPr>
            <a:spLocks noGrp="1"/>
          </p:cNvSpPr>
          <p:nvPr>
            <p:ph idx="1"/>
          </p:nvPr>
        </p:nvSpPr>
        <p:spPr>
          <a:xfrm>
            <a:off x="1776730" y="5016709"/>
            <a:ext cx="7831992" cy="457219"/>
          </a:xfrm>
        </p:spPr>
        <p:txBody>
          <a:bodyPr vert="horz" lIns="91440" tIns="91440" rIns="91440" bIns="91440" rtlCol="0">
            <a:normAutofit/>
          </a:bodyPr>
          <a:lstStyle/>
          <a:p>
            <a:pPr marL="0" indent="0">
              <a:buNone/>
            </a:pPr>
            <a:r>
              <a:rPr lang="en-US" sz="1600" dirty="0"/>
              <a:t> </a:t>
            </a:r>
          </a:p>
        </p:txBody>
      </p:sp>
      <p:pic>
        <p:nvPicPr>
          <p:cNvPr id="30" name="Picture 29">
            <a:extLst>
              <a:ext uri="{FF2B5EF4-FFF2-40B4-BE49-F238E27FC236}">
                <a16:creationId xmlns:a16="http://schemas.microsoft.com/office/drawing/2014/main" id="{CFDC6AB1-03A5-4D20-ACE0-4957616E748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a:xfrm>
            <a:off x="0" y="6119336"/>
            <a:ext cx="12192000" cy="742950"/>
          </a:xfrm>
          <a:prstGeom prst="rect">
            <a:avLst/>
          </a:prstGeom>
        </p:spPr>
      </p:pic>
      <p:cxnSp>
        <p:nvCxnSpPr>
          <p:cNvPr id="32" name="Straight Connector 31">
            <a:extLst>
              <a:ext uri="{FF2B5EF4-FFF2-40B4-BE49-F238E27FC236}">
                <a16:creationId xmlns:a16="http://schemas.microsoft.com/office/drawing/2014/main" id="{EB77A0BE-690A-4522-A429-39E717A173A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1269"/>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E2ABEB88-E0DD-A1F5-6220-0E1CD98DF5A7}"/>
              </a:ext>
            </a:extLst>
          </p:cNvPr>
          <p:cNvSpPr txBox="1"/>
          <p:nvPr/>
        </p:nvSpPr>
        <p:spPr>
          <a:xfrm>
            <a:off x="3709621" y="444969"/>
            <a:ext cx="4772461" cy="707886"/>
          </a:xfrm>
          <a:prstGeom prst="rect">
            <a:avLst/>
          </a:prstGeom>
          <a:noFill/>
        </p:spPr>
        <p:txBody>
          <a:bodyPr wrap="none" rtlCol="0" anchor="ctr">
            <a:spAutoFit/>
          </a:bodyPr>
          <a:lstStyle/>
          <a:p>
            <a:pPr algn="ctr"/>
            <a:r>
              <a:rPr lang="en-US" sz="4000" b="1" dirty="0">
                <a:latin typeface="Arial" panose="020B0604020202020204" pitchFamily="34" charset="0"/>
                <a:cs typeface="Arial" panose="020B0604020202020204" pitchFamily="34" charset="0"/>
              </a:rPr>
              <a:t>Recommendations</a:t>
            </a:r>
          </a:p>
        </p:txBody>
      </p:sp>
      <p:sp>
        <p:nvSpPr>
          <p:cNvPr id="3" name="TextBox 2">
            <a:extLst>
              <a:ext uri="{FF2B5EF4-FFF2-40B4-BE49-F238E27FC236}">
                <a16:creationId xmlns:a16="http://schemas.microsoft.com/office/drawing/2014/main" id="{3A604901-8D8D-FBE0-7D37-6F69C23104A9}"/>
              </a:ext>
            </a:extLst>
          </p:cNvPr>
          <p:cNvSpPr txBox="1"/>
          <p:nvPr/>
        </p:nvSpPr>
        <p:spPr>
          <a:xfrm>
            <a:off x="1590240" y="1720840"/>
            <a:ext cx="8680784" cy="3416320"/>
          </a:xfrm>
          <a:prstGeom prst="rect">
            <a:avLst/>
          </a:prstGeom>
          <a:noFill/>
        </p:spPr>
        <p:txBody>
          <a:bodyPr wrap="square" rtlCol="0">
            <a:spAutoFit/>
          </a:bodyPr>
          <a:lstStyle/>
          <a:p>
            <a:pPr marL="457200" indent="-457200">
              <a:buAutoNum type="arabicPeriod"/>
            </a:pPr>
            <a:r>
              <a:rPr lang="en-US" sz="2000" dirty="0">
                <a:latin typeface="Arial" panose="020B0604020202020204" pitchFamily="34" charset="0"/>
                <a:cs typeface="Arial" panose="020B0604020202020204" pitchFamily="34" charset="0"/>
              </a:rPr>
              <a:t>Refugee friendly policies</a:t>
            </a:r>
          </a:p>
          <a:p>
            <a:pPr marL="457200" indent="-457200">
              <a:buAutoNum type="arabicPeriod"/>
            </a:pPr>
            <a:endParaRPr lang="en-US" sz="2000" dirty="0">
              <a:latin typeface="Arial" panose="020B0604020202020204" pitchFamily="34" charset="0"/>
              <a:cs typeface="Arial" panose="020B0604020202020204" pitchFamily="34" charset="0"/>
            </a:endParaRPr>
          </a:p>
          <a:p>
            <a:pPr marL="457200" indent="-457200">
              <a:buAutoNum type="arabicPeriod"/>
            </a:pPr>
            <a:r>
              <a:rPr lang="en-US" sz="2000" dirty="0">
                <a:latin typeface="Arial" panose="020B0604020202020204" pitchFamily="34" charset="0"/>
                <a:cs typeface="Arial" panose="020B0604020202020204" pitchFamily="34" charset="0"/>
              </a:rPr>
              <a:t>Targeted resources (funding, security)</a:t>
            </a:r>
          </a:p>
          <a:p>
            <a:pPr marL="457200" indent="-457200">
              <a:buAutoNum type="arabicPeriod"/>
            </a:pPr>
            <a:endParaRPr lang="en-US" sz="2000" dirty="0">
              <a:latin typeface="Arial" panose="020B0604020202020204" pitchFamily="34" charset="0"/>
              <a:cs typeface="Arial" panose="020B0604020202020204" pitchFamily="34" charset="0"/>
            </a:endParaRPr>
          </a:p>
          <a:p>
            <a:pPr marL="457200" indent="-457200">
              <a:buAutoNum type="arabicPeriod"/>
            </a:pPr>
            <a:r>
              <a:rPr lang="en-US" sz="2000" dirty="0">
                <a:latin typeface="Arial" panose="020B0604020202020204" pitchFamily="34" charset="0"/>
                <a:cs typeface="Arial" panose="020B0604020202020204" pitchFamily="34" charset="0"/>
              </a:rPr>
              <a:t>Increase research and publications</a:t>
            </a:r>
          </a:p>
          <a:p>
            <a:pPr marL="457200" indent="-457200">
              <a:buAutoNum type="arabicPeriod"/>
            </a:pPr>
            <a:endParaRPr lang="en-US" sz="2000" dirty="0">
              <a:latin typeface="Arial" panose="020B0604020202020204" pitchFamily="34" charset="0"/>
              <a:cs typeface="Arial" panose="020B0604020202020204" pitchFamily="34" charset="0"/>
            </a:endParaRPr>
          </a:p>
          <a:p>
            <a:pPr marL="457200" indent="-457200">
              <a:buAutoNum type="arabicPeriod"/>
            </a:pPr>
            <a:r>
              <a:rPr lang="en-US" sz="2000" dirty="0">
                <a:latin typeface="Arial" panose="020B0604020202020204" pitchFamily="34" charset="0"/>
                <a:cs typeface="Arial" panose="020B0604020202020204" pitchFamily="34" charset="0"/>
              </a:rPr>
              <a:t>Human first approach in decision making</a:t>
            </a:r>
          </a:p>
          <a:p>
            <a:pPr marL="457200" indent="-457200">
              <a:buAutoNum type="arabicPeriod"/>
            </a:pPr>
            <a:endParaRPr lang="en-US" sz="2000" dirty="0">
              <a:latin typeface="Arial" panose="020B0604020202020204" pitchFamily="34" charset="0"/>
              <a:cs typeface="Arial" panose="020B0604020202020204" pitchFamily="34" charset="0"/>
            </a:endParaRPr>
          </a:p>
          <a:p>
            <a:pPr marL="457200" indent="-457200">
              <a:buAutoNum type="arabicPeriod"/>
            </a:pPr>
            <a:r>
              <a:rPr lang="en-US" sz="2000" dirty="0">
                <a:latin typeface="Arial" panose="020B0604020202020204" pitchFamily="34" charset="0"/>
                <a:cs typeface="Arial" panose="020B0604020202020204" pitchFamily="34" charset="0"/>
              </a:rPr>
              <a:t>Mindset change (John Rawl’s </a:t>
            </a:r>
            <a:r>
              <a:rPr lang="en-US" sz="2000" b="1" i="1" dirty="0">
                <a:latin typeface="Arial" panose="020B0604020202020204" pitchFamily="34" charset="0"/>
                <a:cs typeface="Arial" panose="020B0604020202020204" pitchFamily="34" charset="0"/>
              </a:rPr>
              <a:t>Veil of Ignorance*</a:t>
            </a:r>
            <a:r>
              <a:rPr lang="en-US" sz="2000" dirty="0">
                <a:latin typeface="Arial" panose="020B0604020202020204" pitchFamily="34" charset="0"/>
                <a:cs typeface="Arial" panose="020B0604020202020204" pitchFamily="34" charset="0"/>
              </a:rPr>
              <a:t>) </a:t>
            </a:r>
            <a:endParaRPr lang="en-US" dirty="0">
              <a:latin typeface="Arial" panose="020B0604020202020204" pitchFamily="34" charset="0"/>
              <a:cs typeface="Arial" panose="020B0604020202020204" pitchFamily="34" charset="0"/>
            </a:endParaRPr>
          </a:p>
          <a:p>
            <a:pPr lvl="2"/>
            <a:endParaRPr lang="en-US" b="1" dirty="0">
              <a:latin typeface="Arial" panose="020B0604020202020204" pitchFamily="34" charset="0"/>
              <a:cs typeface="Arial" panose="020B0604020202020204" pitchFamily="34" charset="0"/>
            </a:endParaRPr>
          </a:p>
          <a:p>
            <a:pPr marL="1314450" lvl="2" indent="-400050">
              <a:buFont typeface="+mj-lt"/>
              <a:buAutoNum type="romanLcPeriod"/>
            </a:pPr>
            <a:endParaRPr lang="en-US" b="1" dirty="0">
              <a:latin typeface="Arial" panose="020B0604020202020204" pitchFamily="34" charset="0"/>
              <a:cs typeface="Arial" panose="020B0604020202020204" pitchFamily="34" charset="0"/>
            </a:endParaRPr>
          </a:p>
        </p:txBody>
      </p:sp>
      <p:sp>
        <p:nvSpPr>
          <p:cNvPr id="5" name="TextBox 1">
            <a:extLst>
              <a:ext uri="{FF2B5EF4-FFF2-40B4-BE49-F238E27FC236}">
                <a16:creationId xmlns:a16="http://schemas.microsoft.com/office/drawing/2014/main" id="{068838D4-F2D8-3DDC-8F9A-CCC78F7675BE}"/>
              </a:ext>
            </a:extLst>
          </p:cNvPr>
          <p:cNvSpPr txBox="1"/>
          <p:nvPr/>
        </p:nvSpPr>
        <p:spPr>
          <a:xfrm>
            <a:off x="1290677" y="5736951"/>
            <a:ext cx="9610344" cy="369332"/>
          </a:xfrm>
          <a:prstGeom prst="rect">
            <a:avLst/>
          </a:prstGeom>
          <a:noFill/>
          <a:ln>
            <a:solidFill>
              <a:schemeClr val="bg2"/>
            </a:solidFill>
          </a:ln>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90000"/>
              </a:lnSpc>
            </a:pPr>
            <a:r>
              <a:rPr lang="en-US" sz="1000" dirty="0">
                <a:latin typeface="Arial"/>
                <a:ea typeface="+mn-lt"/>
                <a:cs typeface="+mn-lt"/>
              </a:rPr>
              <a:t>*Philosopher John Rawls suggests that we should imagine we sit behind a veil of ignorance that keeps us from knowing who we are and identifying with our personal circumstances. By being ignorant of our circumstances, we can more objectively consider how society should operate.</a:t>
            </a:r>
            <a:endParaRPr lang="en-US" sz="1000" dirty="0">
              <a:latin typeface="Arial"/>
              <a:cs typeface="Arial"/>
            </a:endParaRPr>
          </a:p>
        </p:txBody>
      </p:sp>
    </p:spTree>
    <p:extLst>
      <p:ext uri="{BB962C8B-B14F-4D97-AF65-F5344CB8AC3E}">
        <p14:creationId xmlns:p14="http://schemas.microsoft.com/office/powerpoint/2010/main" val="274485613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3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4000"/>
                <a:satMod val="80000"/>
                <a:lumMod val="106000"/>
              </a:schemeClr>
            </a:gs>
            <a:gs pos="100000">
              <a:schemeClr val="bg1">
                <a:shade val="80000"/>
                <a:lumMod val="108000"/>
              </a:schemeClr>
            </a:gs>
          </a:gsLst>
          <a:path path="circle">
            <a:fillToRect l="43000" r="43000" b="100000"/>
          </a:path>
        </a:gradFill>
        <a:effectLst/>
      </p:bgPr>
    </p:bg>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E8690AC4-C9C4-4944-A98C-B1D32992D6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a:xfrm>
            <a:off x="0" y="6119336"/>
            <a:ext cx="12192000" cy="742950"/>
          </a:xfrm>
          <a:prstGeom prst="rect">
            <a:avLst/>
          </a:prstGeom>
        </p:spPr>
      </p:pic>
      <p:sp>
        <p:nvSpPr>
          <p:cNvPr id="20" name="Rectangle 19">
            <a:extLst>
              <a:ext uri="{FF2B5EF4-FFF2-40B4-BE49-F238E27FC236}">
                <a16:creationId xmlns:a16="http://schemas.microsoft.com/office/drawing/2014/main" id="{86F828BE-4D4E-43F9-AC35-0209B5190C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8769"/>
            <a:ext cx="12192000" cy="5647024"/>
          </a:xfrm>
          <a:prstGeom prst="rect">
            <a:avLst/>
          </a:prstGeom>
          <a:gradFill flip="none" rotWithShape="1">
            <a:gsLst>
              <a:gs pos="0">
                <a:schemeClr val="bg2">
                  <a:alpha val="0"/>
                  <a:lumMod val="100000"/>
                </a:schemeClr>
              </a:gs>
              <a:gs pos="100000">
                <a:schemeClr val="bg2">
                  <a:lumMod val="95000"/>
                  <a:lumOff val="5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2" name="Straight Connector 21">
            <a:extLst>
              <a:ext uri="{FF2B5EF4-FFF2-40B4-BE49-F238E27FC236}">
                <a16:creationId xmlns:a16="http://schemas.microsoft.com/office/drawing/2014/main" id="{10BAB604-20D4-431F-ADD8-754BB7992A4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1269"/>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pic>
        <p:nvPicPr>
          <p:cNvPr id="24" name="Picture 23">
            <a:extLst>
              <a:ext uri="{FF2B5EF4-FFF2-40B4-BE49-F238E27FC236}">
                <a16:creationId xmlns:a16="http://schemas.microsoft.com/office/drawing/2014/main" id="{C821979E-9A93-4880-80B5-D60B75C1918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duotone>
              <a:schemeClr val="accent1">
                <a:shade val="45000"/>
                <a:satMod val="135000"/>
              </a:schemeClr>
              <a:prstClr val="white"/>
            </a:duotone>
            <a:extLst>
              <a:ext uri="{28A0092B-C50C-407E-A947-70E740481C1C}">
                <a14:useLocalDpi xmlns:a14="http://schemas.microsoft.com/office/drawing/2010/main" val="0"/>
              </a:ext>
            </a:extLst>
          </a:blip>
          <a:srcRect l="-115" r="15828" b="36435"/>
          <a:stretch/>
        </p:blipFill>
        <p:spPr>
          <a:xfrm>
            <a:off x="1125460" y="643464"/>
            <a:ext cx="9610344" cy="155448"/>
          </a:xfrm>
          <a:prstGeom prst="rect">
            <a:avLst/>
          </a:prstGeom>
          <a:noFill/>
          <a:ln>
            <a:noFill/>
          </a:ln>
        </p:spPr>
      </p:pic>
      <p:sp useBgFill="1">
        <p:nvSpPr>
          <p:cNvPr id="26" name="Rectangle 25">
            <a:extLst>
              <a:ext uri="{FF2B5EF4-FFF2-40B4-BE49-F238E27FC236}">
                <a16:creationId xmlns:a16="http://schemas.microsoft.com/office/drawing/2014/main" id="{D3F196F4-A988-40DF-899A-EC29C42214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4B8B3238-C65F-4148-9B84-4D22282CFA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8769"/>
            <a:ext cx="12192000" cy="5647024"/>
          </a:xfrm>
          <a:prstGeom prst="rect">
            <a:avLst/>
          </a:prstGeom>
          <a:gradFill flip="none" rotWithShape="1">
            <a:gsLst>
              <a:gs pos="0">
                <a:schemeClr val="bg2">
                  <a:alpha val="0"/>
                  <a:lumMod val="100000"/>
                </a:schemeClr>
              </a:gs>
              <a:gs pos="100000">
                <a:schemeClr val="bg2">
                  <a:lumMod val="95000"/>
                  <a:lumOff val="5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0">
            <a:extLst>
              <a:ext uri="{FF2B5EF4-FFF2-40B4-BE49-F238E27FC236}">
                <a16:creationId xmlns:a16="http://schemas.microsoft.com/office/drawing/2014/main" id="{9F5B267E-73B2-231E-9812-E59781412782}"/>
              </a:ext>
            </a:extLst>
          </p:cNvPr>
          <p:cNvSpPr>
            <a:spLocks noGrp="1"/>
          </p:cNvSpPr>
          <p:nvPr>
            <p:ph type="title"/>
          </p:nvPr>
        </p:nvSpPr>
        <p:spPr>
          <a:xfrm>
            <a:off x="1776730" y="4459039"/>
            <a:ext cx="7831992" cy="551528"/>
          </a:xfrm>
        </p:spPr>
        <p:txBody>
          <a:bodyPr vert="horz" lIns="91440" tIns="45720" rIns="91440" bIns="0" rtlCol="0" anchor="b">
            <a:normAutofit/>
          </a:bodyPr>
          <a:lstStyle/>
          <a:p>
            <a:r>
              <a:rPr lang="en-US" sz="3600"/>
              <a:t> </a:t>
            </a:r>
          </a:p>
        </p:txBody>
      </p:sp>
      <p:sp>
        <p:nvSpPr>
          <p:cNvPr id="13" name="Content Placeholder 12">
            <a:extLst>
              <a:ext uri="{FF2B5EF4-FFF2-40B4-BE49-F238E27FC236}">
                <a16:creationId xmlns:a16="http://schemas.microsoft.com/office/drawing/2014/main" id="{7CA3100C-CF15-4BD8-1E1F-5B27768E487B}"/>
              </a:ext>
            </a:extLst>
          </p:cNvPr>
          <p:cNvSpPr>
            <a:spLocks noGrp="1"/>
          </p:cNvSpPr>
          <p:nvPr>
            <p:ph idx="1"/>
          </p:nvPr>
        </p:nvSpPr>
        <p:spPr>
          <a:xfrm>
            <a:off x="1776730" y="5016709"/>
            <a:ext cx="7831992" cy="457219"/>
          </a:xfrm>
        </p:spPr>
        <p:txBody>
          <a:bodyPr vert="horz" lIns="91440" tIns="91440" rIns="91440" bIns="91440" rtlCol="0">
            <a:normAutofit/>
          </a:bodyPr>
          <a:lstStyle/>
          <a:p>
            <a:pPr marL="0" indent="0">
              <a:buNone/>
            </a:pPr>
            <a:r>
              <a:rPr lang="en-US" sz="1600"/>
              <a:t> </a:t>
            </a:r>
          </a:p>
        </p:txBody>
      </p:sp>
      <p:pic>
        <p:nvPicPr>
          <p:cNvPr id="30" name="Picture 29">
            <a:extLst>
              <a:ext uri="{FF2B5EF4-FFF2-40B4-BE49-F238E27FC236}">
                <a16:creationId xmlns:a16="http://schemas.microsoft.com/office/drawing/2014/main" id="{CFDC6AB1-03A5-4D20-ACE0-4957616E748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a:xfrm>
            <a:off x="0" y="6119336"/>
            <a:ext cx="12192000" cy="742950"/>
          </a:xfrm>
          <a:prstGeom prst="rect">
            <a:avLst/>
          </a:prstGeom>
        </p:spPr>
      </p:pic>
      <p:cxnSp>
        <p:nvCxnSpPr>
          <p:cNvPr id="32" name="Straight Connector 31">
            <a:extLst>
              <a:ext uri="{FF2B5EF4-FFF2-40B4-BE49-F238E27FC236}">
                <a16:creationId xmlns:a16="http://schemas.microsoft.com/office/drawing/2014/main" id="{EB77A0BE-690A-4522-A429-39E717A173A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1269"/>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E2ABEB88-E0DD-A1F5-6220-0E1CD98DF5A7}"/>
              </a:ext>
            </a:extLst>
          </p:cNvPr>
          <p:cNvSpPr txBox="1"/>
          <p:nvPr/>
        </p:nvSpPr>
        <p:spPr>
          <a:xfrm>
            <a:off x="2418278" y="2630561"/>
            <a:ext cx="7355141" cy="1323439"/>
          </a:xfrm>
          <a:prstGeom prst="rect">
            <a:avLst/>
          </a:prstGeom>
          <a:noFill/>
        </p:spPr>
        <p:txBody>
          <a:bodyPr wrap="square" rtlCol="0" anchor="ctr">
            <a:spAutoFit/>
          </a:bodyPr>
          <a:lstStyle/>
          <a:p>
            <a:pPr algn="ctr"/>
            <a:r>
              <a:rPr lang="en-US" sz="4000" b="1" dirty="0">
                <a:latin typeface="Arial" panose="020B0604020202020204" pitchFamily="34" charset="0"/>
                <a:cs typeface="Arial" panose="020B0604020202020204" pitchFamily="34" charset="0"/>
              </a:rPr>
              <a:t>A Single Death Is a Tragedy; A Million Deaths Is a Statistic</a:t>
            </a:r>
          </a:p>
        </p:txBody>
      </p:sp>
      <p:sp>
        <p:nvSpPr>
          <p:cNvPr id="4" name="TextBox 3">
            <a:extLst>
              <a:ext uri="{FF2B5EF4-FFF2-40B4-BE49-F238E27FC236}">
                <a16:creationId xmlns:a16="http://schemas.microsoft.com/office/drawing/2014/main" id="{4162027B-6894-6A5D-7F6E-04D3237FE727}"/>
              </a:ext>
            </a:extLst>
          </p:cNvPr>
          <p:cNvSpPr txBox="1"/>
          <p:nvPr/>
        </p:nvSpPr>
        <p:spPr>
          <a:xfrm>
            <a:off x="5373695" y="5785649"/>
            <a:ext cx="1444306" cy="461665"/>
          </a:xfrm>
          <a:prstGeom prst="rect">
            <a:avLst/>
          </a:prstGeom>
          <a:noFill/>
        </p:spPr>
        <p:txBody>
          <a:bodyPr wrap="square">
            <a:spAutoFit/>
          </a:bodyPr>
          <a:lstStyle/>
          <a:p>
            <a:r>
              <a:rPr lang="en-US" sz="2400" b="1" dirty="0">
                <a:latin typeface="Arial" panose="020B0604020202020204" pitchFamily="34" charset="0"/>
                <a:cs typeface="Arial" panose="020B0604020202020204" pitchFamily="34" charset="0"/>
              </a:rPr>
              <a:t>The End</a:t>
            </a:r>
          </a:p>
        </p:txBody>
      </p:sp>
    </p:spTree>
    <p:extLst>
      <p:ext uri="{BB962C8B-B14F-4D97-AF65-F5344CB8AC3E}">
        <p14:creationId xmlns:p14="http://schemas.microsoft.com/office/powerpoint/2010/main" val="2447467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4000"/>
                <a:satMod val="80000"/>
                <a:lumMod val="106000"/>
              </a:schemeClr>
            </a:gs>
            <a:gs pos="100000">
              <a:schemeClr val="bg1">
                <a:shade val="80000"/>
                <a:lumMod val="108000"/>
              </a:schemeClr>
            </a:gs>
          </a:gsLst>
          <a:path path="circle">
            <a:fillToRect l="43000" r="43000" b="100000"/>
          </a:path>
        </a:gradFill>
        <a:effectLst/>
      </p:bgPr>
    </p:bg>
    <p:spTree>
      <p:nvGrpSpPr>
        <p:cNvPr id="1" name=""/>
        <p:cNvGrpSpPr/>
        <p:nvPr/>
      </p:nvGrpSpPr>
      <p:grpSpPr>
        <a:xfrm>
          <a:off x="0" y="0"/>
          <a:ext cx="0" cy="0"/>
          <a:chOff x="0" y="0"/>
          <a:chExt cx="0" cy="0"/>
        </a:xfrm>
      </p:grpSpPr>
      <p:pic>
        <p:nvPicPr>
          <p:cNvPr id="192" name="Picture 141">
            <a:extLst>
              <a:ext uri="{FF2B5EF4-FFF2-40B4-BE49-F238E27FC236}">
                <a16:creationId xmlns:a16="http://schemas.microsoft.com/office/drawing/2014/main" id="{CB1DE69F-569C-4A49-8E50-4093C135AEC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a:xfrm>
            <a:off x="0" y="6119336"/>
            <a:ext cx="12192000" cy="742950"/>
          </a:xfrm>
          <a:prstGeom prst="rect">
            <a:avLst/>
          </a:prstGeom>
        </p:spPr>
      </p:pic>
      <p:sp>
        <p:nvSpPr>
          <p:cNvPr id="193" name="Rectangle 143">
            <a:extLst>
              <a:ext uri="{FF2B5EF4-FFF2-40B4-BE49-F238E27FC236}">
                <a16:creationId xmlns:a16="http://schemas.microsoft.com/office/drawing/2014/main" id="{50B488F5-9CE4-4346-B22F-600286ED4D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8769"/>
            <a:ext cx="12192000" cy="5647024"/>
          </a:xfrm>
          <a:prstGeom prst="rect">
            <a:avLst/>
          </a:prstGeom>
          <a:gradFill flip="none" rotWithShape="1">
            <a:gsLst>
              <a:gs pos="0">
                <a:schemeClr val="bg2">
                  <a:alpha val="0"/>
                  <a:lumMod val="100000"/>
                </a:schemeClr>
              </a:gs>
              <a:gs pos="100000">
                <a:schemeClr val="bg2">
                  <a:lumMod val="95000"/>
                  <a:lumOff val="5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94" name="Straight Connector 145">
            <a:extLst>
              <a:ext uri="{FF2B5EF4-FFF2-40B4-BE49-F238E27FC236}">
                <a16:creationId xmlns:a16="http://schemas.microsoft.com/office/drawing/2014/main" id="{5F76596F-57DF-4A0C-96D9-046DC3B30E9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1269"/>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pic>
        <p:nvPicPr>
          <p:cNvPr id="195" name="Picture 147">
            <a:extLst>
              <a:ext uri="{FF2B5EF4-FFF2-40B4-BE49-F238E27FC236}">
                <a16:creationId xmlns:a16="http://schemas.microsoft.com/office/drawing/2014/main" id="{16176A8D-754E-4699-9AAC-A833466A201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duotone>
              <a:schemeClr val="accent1">
                <a:shade val="45000"/>
                <a:satMod val="135000"/>
              </a:schemeClr>
              <a:prstClr val="white"/>
            </a:duotone>
            <a:extLst>
              <a:ext uri="{28A0092B-C50C-407E-A947-70E740481C1C}">
                <a14:useLocalDpi xmlns:a14="http://schemas.microsoft.com/office/drawing/2010/main" val="0"/>
              </a:ext>
            </a:extLst>
          </a:blip>
          <a:srcRect l="-115" r="15828" b="36435"/>
          <a:stretch/>
        </p:blipFill>
        <p:spPr>
          <a:xfrm>
            <a:off x="1125460" y="643464"/>
            <a:ext cx="9610344" cy="155448"/>
          </a:xfrm>
          <a:prstGeom prst="rect">
            <a:avLst/>
          </a:prstGeom>
          <a:noFill/>
          <a:ln>
            <a:noFill/>
          </a:ln>
        </p:spPr>
      </p:pic>
      <p:sp useBgFill="1">
        <p:nvSpPr>
          <p:cNvPr id="196" name="Rectangle 149">
            <a:extLst>
              <a:ext uri="{FF2B5EF4-FFF2-40B4-BE49-F238E27FC236}">
                <a16:creationId xmlns:a16="http://schemas.microsoft.com/office/drawing/2014/main" id="{C6B75F5B-2AF8-453A-8B98-2B6B206FAC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Rectangle 151">
            <a:extLst>
              <a:ext uri="{FF2B5EF4-FFF2-40B4-BE49-F238E27FC236}">
                <a16:creationId xmlns:a16="http://schemas.microsoft.com/office/drawing/2014/main" id="{70039E87-FAC9-466E-8DCF-B75E2C991B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8769"/>
            <a:ext cx="12192000" cy="5647024"/>
          </a:xfrm>
          <a:prstGeom prst="rect">
            <a:avLst/>
          </a:prstGeom>
          <a:gradFill flip="none" rotWithShape="1">
            <a:gsLst>
              <a:gs pos="0">
                <a:schemeClr val="bg2">
                  <a:alpha val="0"/>
                  <a:lumMod val="100000"/>
                </a:schemeClr>
              </a:gs>
              <a:gs pos="100000">
                <a:schemeClr val="bg2">
                  <a:lumMod val="95000"/>
                  <a:lumOff val="5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467D7CF-F3D5-49B1-BAB1-DFDF76507072}"/>
              </a:ext>
            </a:extLst>
          </p:cNvPr>
          <p:cNvSpPr>
            <a:spLocks noGrp="1"/>
          </p:cNvSpPr>
          <p:nvPr>
            <p:ph type="title"/>
          </p:nvPr>
        </p:nvSpPr>
        <p:spPr>
          <a:xfrm>
            <a:off x="6577772" y="977827"/>
            <a:ext cx="4488868" cy="2423474"/>
          </a:xfrm>
        </p:spPr>
        <p:txBody>
          <a:bodyPr vert="horz" lIns="91440" tIns="45720" rIns="91440" bIns="0" rtlCol="0" anchor="b">
            <a:normAutofit/>
          </a:bodyPr>
          <a:lstStyle/>
          <a:p>
            <a:r>
              <a:rPr lang="en-US" sz="4000" b="1" dirty="0">
                <a:latin typeface="Arial" panose="020B0604020202020204" pitchFamily="34" charset="0"/>
                <a:cs typeface="Arial" panose="020B0604020202020204" pitchFamily="34" charset="0"/>
              </a:rPr>
              <a:t>Missing Migrant Dataset Variables</a:t>
            </a:r>
          </a:p>
        </p:txBody>
      </p:sp>
      <p:sp>
        <p:nvSpPr>
          <p:cNvPr id="5" name="Content Placeholder 4">
            <a:extLst>
              <a:ext uri="{FF2B5EF4-FFF2-40B4-BE49-F238E27FC236}">
                <a16:creationId xmlns:a16="http://schemas.microsoft.com/office/drawing/2014/main" id="{6B4F22B7-4662-BCA6-0809-F38A46F0E2E8}"/>
              </a:ext>
            </a:extLst>
          </p:cNvPr>
          <p:cNvSpPr>
            <a:spLocks noGrp="1"/>
          </p:cNvSpPr>
          <p:nvPr>
            <p:ph idx="1"/>
          </p:nvPr>
        </p:nvSpPr>
        <p:spPr>
          <a:xfrm>
            <a:off x="6579647" y="3402362"/>
            <a:ext cx="4486993" cy="1712005"/>
          </a:xfrm>
        </p:spPr>
        <p:txBody>
          <a:bodyPr vert="horz" lIns="91440" tIns="91440" rIns="91440" bIns="91440" rtlCol="0">
            <a:normAutofit/>
          </a:bodyPr>
          <a:lstStyle/>
          <a:p>
            <a:pPr marL="0" indent="0">
              <a:buNone/>
            </a:pPr>
            <a:r>
              <a:rPr lang="en-US" sz="1600" dirty="0"/>
              <a:t> </a:t>
            </a:r>
          </a:p>
        </p:txBody>
      </p:sp>
      <p:pic>
        <p:nvPicPr>
          <p:cNvPr id="198" name="Picture 153">
            <a:extLst>
              <a:ext uri="{FF2B5EF4-FFF2-40B4-BE49-F238E27FC236}">
                <a16:creationId xmlns:a16="http://schemas.microsoft.com/office/drawing/2014/main" id="{D5CEB4E1-73AB-43FA-A3AF-86F2FE318D5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duotone>
              <a:schemeClr val="accent1">
                <a:shade val="45000"/>
                <a:satMod val="135000"/>
              </a:schemeClr>
              <a:prstClr val="white"/>
            </a:duotone>
            <a:extLst>
              <a:ext uri="{28A0092B-C50C-407E-A947-70E740481C1C}">
                <a14:useLocalDpi xmlns:a14="http://schemas.microsoft.com/office/drawing/2010/main" val="0"/>
              </a:ext>
            </a:extLst>
          </a:blip>
          <a:srcRect l="-116" t="474" r="60419" b="36564"/>
          <a:stretch/>
        </p:blipFill>
        <p:spPr>
          <a:xfrm>
            <a:off x="6577770" y="643464"/>
            <a:ext cx="4526280" cy="155448"/>
          </a:xfrm>
          <a:prstGeom prst="rect">
            <a:avLst/>
          </a:prstGeom>
          <a:noFill/>
          <a:ln>
            <a:noFill/>
          </a:ln>
        </p:spPr>
      </p:pic>
      <p:pic>
        <p:nvPicPr>
          <p:cNvPr id="199" name="Picture 155">
            <a:extLst>
              <a:ext uri="{FF2B5EF4-FFF2-40B4-BE49-F238E27FC236}">
                <a16:creationId xmlns:a16="http://schemas.microsoft.com/office/drawing/2014/main" id="{10FFC047-6928-40E8-86D8-A5F6F18F570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a:xfrm>
            <a:off x="0" y="6119336"/>
            <a:ext cx="12192000" cy="742950"/>
          </a:xfrm>
          <a:prstGeom prst="rect">
            <a:avLst/>
          </a:prstGeom>
        </p:spPr>
      </p:pic>
      <p:cxnSp>
        <p:nvCxnSpPr>
          <p:cNvPr id="200" name="Straight Connector 157">
            <a:extLst>
              <a:ext uri="{FF2B5EF4-FFF2-40B4-BE49-F238E27FC236}">
                <a16:creationId xmlns:a16="http://schemas.microsoft.com/office/drawing/2014/main" id="{9AD5A711-0D6A-46C8-823C-E1684AA8229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1269"/>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graphicFrame>
        <p:nvGraphicFramePr>
          <p:cNvPr id="8" name="Table 7">
            <a:extLst>
              <a:ext uri="{FF2B5EF4-FFF2-40B4-BE49-F238E27FC236}">
                <a16:creationId xmlns:a16="http://schemas.microsoft.com/office/drawing/2014/main" id="{86E4E04F-8109-8C5E-3284-1D685742D772}"/>
              </a:ext>
            </a:extLst>
          </p:cNvPr>
          <p:cNvGraphicFramePr>
            <a:graphicFrameLocks noGrp="1"/>
          </p:cNvGraphicFramePr>
          <p:nvPr>
            <p:extLst>
              <p:ext uri="{D42A27DB-BD31-4B8C-83A1-F6EECF244321}">
                <p14:modId xmlns:p14="http://schemas.microsoft.com/office/powerpoint/2010/main" val="2075111193"/>
              </p:ext>
            </p:extLst>
          </p:nvPr>
        </p:nvGraphicFramePr>
        <p:xfrm>
          <a:off x="816015" y="643465"/>
          <a:ext cx="5274457" cy="4776848"/>
        </p:xfrm>
        <a:graphic>
          <a:graphicData uri="http://schemas.openxmlformats.org/drawingml/2006/table">
            <a:tbl>
              <a:tblPr firstRow="1" bandRow="1">
                <a:solidFill>
                  <a:schemeClr val="bg1">
                    <a:lumMod val="95000"/>
                  </a:schemeClr>
                </a:solidFill>
                <a:tableStyleId>{5C22544A-7EE6-4342-B048-85BDC9FD1C3A}</a:tableStyleId>
              </a:tblPr>
              <a:tblGrid>
                <a:gridCol w="1662099">
                  <a:extLst>
                    <a:ext uri="{9D8B030D-6E8A-4147-A177-3AD203B41FA5}">
                      <a16:colId xmlns:a16="http://schemas.microsoft.com/office/drawing/2014/main" val="338952003"/>
                    </a:ext>
                  </a:extLst>
                </a:gridCol>
                <a:gridCol w="3612358">
                  <a:extLst>
                    <a:ext uri="{9D8B030D-6E8A-4147-A177-3AD203B41FA5}">
                      <a16:colId xmlns:a16="http://schemas.microsoft.com/office/drawing/2014/main" val="2234113590"/>
                    </a:ext>
                  </a:extLst>
                </a:gridCol>
              </a:tblGrid>
              <a:tr h="204196">
                <a:tc>
                  <a:txBody>
                    <a:bodyPr/>
                    <a:lstStyle/>
                    <a:p>
                      <a:pPr algn="ctr" fontAlgn="ctr"/>
                      <a:r>
                        <a:rPr lang="en-US" sz="800" b="0" u="none" strike="noStrike" cap="none" spc="0">
                          <a:solidFill>
                            <a:schemeClr val="bg1"/>
                          </a:solidFill>
                          <a:effectLst/>
                        </a:rPr>
                        <a:t>Variable Name</a:t>
                      </a:r>
                      <a:endParaRPr lang="en-US" sz="800" b="0" i="0" u="none" strike="noStrike" cap="none" spc="0">
                        <a:solidFill>
                          <a:schemeClr val="bg1"/>
                        </a:solidFill>
                        <a:effectLst/>
                        <a:latin typeface="Calibri" panose="020F0502020204030204" pitchFamily="34" charset="0"/>
                      </a:endParaRPr>
                    </a:p>
                  </a:txBody>
                  <a:tcPr marL="1588" marR="1588" marT="47295" marB="0" anchor="ctr">
                    <a:lnL w="12700" cmpd="sng">
                      <a:noFill/>
                    </a:lnL>
                    <a:lnR w="12700" cmpd="sng">
                      <a:noFill/>
                    </a:lnR>
                    <a:lnT w="19050" cap="flat" cmpd="sng" algn="ctr">
                      <a:noFill/>
                      <a:prstDash val="solid"/>
                    </a:lnT>
                    <a:lnB w="38100" cmpd="sng">
                      <a:noFill/>
                    </a:lnB>
                    <a:solidFill>
                      <a:schemeClr val="accent2"/>
                    </a:solidFill>
                  </a:tcPr>
                </a:tc>
                <a:tc>
                  <a:txBody>
                    <a:bodyPr/>
                    <a:lstStyle/>
                    <a:p>
                      <a:pPr algn="ctr" fontAlgn="ctr"/>
                      <a:r>
                        <a:rPr lang="en-US" sz="800" b="0" u="none" strike="noStrike" cap="none" spc="0">
                          <a:solidFill>
                            <a:schemeClr val="bg1"/>
                          </a:solidFill>
                          <a:effectLst/>
                        </a:rPr>
                        <a:t>Description</a:t>
                      </a:r>
                      <a:endParaRPr lang="en-US" sz="800" b="0" i="0" u="none" strike="noStrike" cap="none" spc="0">
                        <a:solidFill>
                          <a:schemeClr val="bg1"/>
                        </a:solidFill>
                        <a:effectLst/>
                        <a:latin typeface="Calibri" panose="020F0502020204030204" pitchFamily="34" charset="0"/>
                      </a:endParaRPr>
                    </a:p>
                  </a:txBody>
                  <a:tcPr marL="1588" marR="1588" marT="47295" marB="0" anchor="ctr">
                    <a:lnL w="12700" cmpd="sng">
                      <a:noFill/>
                    </a:lnL>
                    <a:lnR w="12700" cmpd="sng">
                      <a:noFill/>
                    </a:lnR>
                    <a:lnT w="19050" cap="flat" cmpd="sng" algn="ctr">
                      <a:noFill/>
                      <a:prstDash val="solid"/>
                    </a:lnT>
                    <a:lnB w="38100" cmpd="sng">
                      <a:noFill/>
                    </a:lnB>
                    <a:solidFill>
                      <a:schemeClr val="accent2"/>
                    </a:solidFill>
                  </a:tcPr>
                </a:tc>
                <a:extLst>
                  <a:ext uri="{0D108BD9-81ED-4DB2-BD59-A6C34878D82A}">
                    <a16:rowId xmlns:a16="http://schemas.microsoft.com/office/drawing/2014/main" val="856935970"/>
                  </a:ext>
                </a:extLst>
              </a:tr>
              <a:tr h="170721">
                <a:tc>
                  <a:txBody>
                    <a:bodyPr/>
                    <a:lstStyle/>
                    <a:p>
                      <a:pPr algn="l" fontAlgn="ctr"/>
                      <a:r>
                        <a:rPr lang="en-US" sz="600" u="none" strike="noStrike" cap="none" spc="0">
                          <a:solidFill>
                            <a:schemeClr val="tx1"/>
                          </a:solidFill>
                          <a:effectLst/>
                        </a:rPr>
                        <a:t>Web ID</a:t>
                      </a:r>
                      <a:endParaRPr lang="en-US" sz="600" b="1" i="0" u="none" strike="noStrike" cap="none" spc="0">
                        <a:solidFill>
                          <a:schemeClr val="tx1"/>
                        </a:solidFill>
                        <a:effectLst/>
                        <a:latin typeface="Calibri" panose="020F0502020204030204" pitchFamily="34" charset="0"/>
                      </a:endParaRPr>
                    </a:p>
                  </a:txBody>
                  <a:tcPr marL="1588" marR="1588" marT="47295" marB="0" anchor="ctr">
                    <a:lnL w="12700" cmpd="sng">
                      <a:noFill/>
                      <a:prstDash val="solid"/>
                    </a:lnL>
                    <a:lnR w="12700" cmpd="sng">
                      <a:noFill/>
                      <a:prstDash val="solid"/>
                    </a:lnR>
                    <a:lnT w="38100" cmpd="sng">
                      <a:noFill/>
                    </a:lnT>
                    <a:lnB w="9525" cap="flat" cmpd="sng" algn="ctr">
                      <a:solidFill>
                        <a:schemeClr val="tx1">
                          <a:lumMod val="50000"/>
                          <a:lumOff val="50000"/>
                        </a:schemeClr>
                      </a:solidFill>
                      <a:prstDash val="solid"/>
                    </a:lnB>
                    <a:solidFill>
                      <a:schemeClr val="bg1">
                        <a:lumMod val="95000"/>
                      </a:schemeClr>
                    </a:solidFill>
                  </a:tcPr>
                </a:tc>
                <a:tc>
                  <a:txBody>
                    <a:bodyPr/>
                    <a:lstStyle/>
                    <a:p>
                      <a:pPr algn="l" fontAlgn="ctr"/>
                      <a:r>
                        <a:rPr lang="en-US" sz="600" u="none" strike="noStrike" cap="none" spc="0">
                          <a:solidFill>
                            <a:schemeClr val="tx1"/>
                          </a:solidFill>
                          <a:effectLst/>
                        </a:rPr>
                        <a:t>An automatically generated number used to identify each unique entry in the dataset.</a:t>
                      </a:r>
                      <a:endParaRPr lang="en-US" sz="600" b="0" i="0" u="none" strike="noStrike" cap="none" spc="0">
                        <a:solidFill>
                          <a:schemeClr val="tx1"/>
                        </a:solidFill>
                        <a:effectLst/>
                        <a:latin typeface="Calibri" panose="020F0502020204030204" pitchFamily="34" charset="0"/>
                      </a:endParaRPr>
                    </a:p>
                  </a:txBody>
                  <a:tcPr marL="1588" marR="1588" marT="47295" marB="0" anchor="ctr">
                    <a:lnL w="12700" cmpd="sng">
                      <a:noFill/>
                      <a:prstDash val="solid"/>
                    </a:lnL>
                    <a:lnR w="12700" cmpd="sng">
                      <a:noFill/>
                      <a:prstDash val="solid"/>
                    </a:lnR>
                    <a:lnT w="38100" cmpd="sng">
                      <a:noFill/>
                    </a:lnT>
                    <a:lnB w="9525" cap="flat" cmpd="sng" algn="ctr">
                      <a:solidFill>
                        <a:schemeClr val="tx1">
                          <a:lumMod val="50000"/>
                          <a:lumOff val="50000"/>
                        </a:schemeClr>
                      </a:solidFill>
                      <a:prstDash val="solid"/>
                    </a:lnB>
                    <a:solidFill>
                      <a:schemeClr val="bg1">
                        <a:lumMod val="95000"/>
                      </a:schemeClr>
                    </a:solidFill>
                  </a:tcPr>
                </a:tc>
                <a:extLst>
                  <a:ext uri="{0D108BD9-81ED-4DB2-BD59-A6C34878D82A}">
                    <a16:rowId xmlns:a16="http://schemas.microsoft.com/office/drawing/2014/main" val="1511464484"/>
                  </a:ext>
                </a:extLst>
              </a:tr>
              <a:tr h="170721">
                <a:tc>
                  <a:txBody>
                    <a:bodyPr/>
                    <a:lstStyle/>
                    <a:p>
                      <a:pPr algn="l" fontAlgn="ctr"/>
                      <a:r>
                        <a:rPr lang="en-US" sz="600" u="none" strike="noStrike" cap="none" spc="0">
                          <a:solidFill>
                            <a:schemeClr val="tx1"/>
                          </a:solidFill>
                          <a:effectLst/>
                        </a:rPr>
                        <a:t>Region of incident</a:t>
                      </a:r>
                      <a:endParaRPr lang="en-US" sz="600" b="1" i="0" u="none" strike="noStrike" cap="none" spc="0">
                        <a:solidFill>
                          <a:schemeClr val="tx1"/>
                        </a:solidFill>
                        <a:effectLst/>
                        <a:latin typeface="Calibri" panose="020F0502020204030204" pitchFamily="34" charset="0"/>
                      </a:endParaRPr>
                    </a:p>
                  </a:txBody>
                  <a:tcPr marL="1588" marR="1588" marT="47295" marB="0" anchor="ctr">
                    <a:lnL w="12700" cmpd="sng">
                      <a:noFill/>
                      <a:prstDash val="solid"/>
                    </a:lnL>
                    <a:lnR w="12700" cmpd="sng">
                      <a:noFill/>
                      <a:prstDash val="solid"/>
                    </a:lnR>
                    <a:lnT w="9525" cap="flat" cmpd="sng" algn="ctr">
                      <a:solidFill>
                        <a:schemeClr val="tx1">
                          <a:lumMod val="50000"/>
                          <a:lumOff val="50000"/>
                        </a:schemeClr>
                      </a:solidFill>
                      <a:prstDash val="solid"/>
                    </a:lnT>
                    <a:lnB w="9525" cap="flat" cmpd="sng" algn="ctr">
                      <a:solidFill>
                        <a:schemeClr val="tx1">
                          <a:lumMod val="50000"/>
                          <a:lumOff val="50000"/>
                        </a:schemeClr>
                      </a:solidFill>
                      <a:prstDash val="solid"/>
                    </a:lnB>
                    <a:solidFill>
                      <a:schemeClr val="bg1">
                        <a:lumMod val="95000"/>
                      </a:schemeClr>
                    </a:solidFill>
                  </a:tcPr>
                </a:tc>
                <a:tc>
                  <a:txBody>
                    <a:bodyPr/>
                    <a:lstStyle/>
                    <a:p>
                      <a:pPr algn="l" fontAlgn="b"/>
                      <a:r>
                        <a:rPr lang="en-US" sz="600" u="none" strike="noStrike" cap="none" spc="0" dirty="0">
                          <a:solidFill>
                            <a:schemeClr val="tx1"/>
                          </a:solidFill>
                          <a:effectLst/>
                        </a:rPr>
                        <a:t>The region in which an incident took place. </a:t>
                      </a:r>
                      <a:endParaRPr lang="en-US" sz="600" b="0" i="0" u="none" strike="noStrike" cap="none" spc="0" dirty="0">
                        <a:solidFill>
                          <a:schemeClr val="tx1"/>
                        </a:solidFill>
                        <a:effectLst/>
                        <a:latin typeface="Calibri" panose="020F0502020204030204" pitchFamily="34" charset="0"/>
                      </a:endParaRPr>
                    </a:p>
                  </a:txBody>
                  <a:tcPr marL="1588" marR="1588" marT="47295" marB="0" anchor="b">
                    <a:lnL w="12700" cmpd="sng">
                      <a:noFill/>
                      <a:prstDash val="solid"/>
                    </a:lnL>
                    <a:lnR w="12700" cmpd="sng">
                      <a:noFill/>
                      <a:prstDash val="solid"/>
                    </a:lnR>
                    <a:lnT w="9525" cap="flat" cmpd="sng" algn="ctr">
                      <a:solidFill>
                        <a:schemeClr val="tx1">
                          <a:lumMod val="50000"/>
                          <a:lumOff val="50000"/>
                        </a:schemeClr>
                      </a:solidFill>
                      <a:prstDash val="solid"/>
                    </a:lnT>
                    <a:lnB w="9525" cap="flat" cmpd="sng" algn="ctr">
                      <a:solidFill>
                        <a:schemeClr val="tx1">
                          <a:lumMod val="50000"/>
                          <a:lumOff val="50000"/>
                        </a:schemeClr>
                      </a:solidFill>
                      <a:prstDash val="solid"/>
                    </a:lnB>
                    <a:solidFill>
                      <a:schemeClr val="bg1">
                        <a:lumMod val="95000"/>
                      </a:schemeClr>
                    </a:solidFill>
                  </a:tcPr>
                </a:tc>
                <a:extLst>
                  <a:ext uri="{0D108BD9-81ED-4DB2-BD59-A6C34878D82A}">
                    <a16:rowId xmlns:a16="http://schemas.microsoft.com/office/drawing/2014/main" val="562169235"/>
                  </a:ext>
                </a:extLst>
              </a:tr>
              <a:tr h="170721">
                <a:tc>
                  <a:txBody>
                    <a:bodyPr/>
                    <a:lstStyle/>
                    <a:p>
                      <a:pPr algn="l" fontAlgn="ctr"/>
                      <a:r>
                        <a:rPr lang="en-US" sz="600" u="none" strike="noStrike" cap="none" spc="0">
                          <a:solidFill>
                            <a:schemeClr val="tx1"/>
                          </a:solidFill>
                          <a:effectLst/>
                        </a:rPr>
                        <a:t>Reported date</a:t>
                      </a:r>
                      <a:endParaRPr lang="en-US" sz="600" b="1" i="0" u="none" strike="noStrike" cap="none" spc="0">
                        <a:solidFill>
                          <a:schemeClr val="tx1"/>
                        </a:solidFill>
                        <a:effectLst/>
                        <a:latin typeface="Calibri" panose="020F0502020204030204" pitchFamily="34" charset="0"/>
                      </a:endParaRPr>
                    </a:p>
                  </a:txBody>
                  <a:tcPr marL="1588" marR="1588" marT="47295" marB="0" anchor="ctr">
                    <a:lnL w="12700" cmpd="sng">
                      <a:noFill/>
                      <a:prstDash val="solid"/>
                    </a:lnL>
                    <a:lnR w="12700" cmpd="sng">
                      <a:noFill/>
                      <a:prstDash val="solid"/>
                    </a:lnR>
                    <a:lnT w="9525" cap="flat" cmpd="sng" algn="ctr">
                      <a:solidFill>
                        <a:schemeClr val="tx1">
                          <a:lumMod val="50000"/>
                          <a:lumOff val="50000"/>
                        </a:schemeClr>
                      </a:solidFill>
                      <a:prstDash val="solid"/>
                    </a:lnT>
                    <a:lnB w="9525" cap="flat" cmpd="sng" algn="ctr">
                      <a:solidFill>
                        <a:schemeClr val="tx1">
                          <a:lumMod val="50000"/>
                          <a:lumOff val="50000"/>
                        </a:schemeClr>
                      </a:solidFill>
                      <a:prstDash val="solid"/>
                    </a:lnB>
                    <a:solidFill>
                      <a:schemeClr val="bg1">
                        <a:lumMod val="95000"/>
                      </a:schemeClr>
                    </a:solidFill>
                  </a:tcPr>
                </a:tc>
                <a:tc>
                  <a:txBody>
                    <a:bodyPr/>
                    <a:lstStyle/>
                    <a:p>
                      <a:pPr algn="l" fontAlgn="ctr"/>
                      <a:r>
                        <a:rPr lang="en-US" sz="600" u="none" strike="noStrike" cap="none" spc="0">
                          <a:solidFill>
                            <a:schemeClr val="tx1"/>
                          </a:solidFill>
                          <a:effectLst/>
                        </a:rPr>
                        <a:t>Estimated date of death.</a:t>
                      </a:r>
                      <a:endParaRPr lang="en-US" sz="600" b="0" i="0" u="none" strike="noStrike" cap="none" spc="0">
                        <a:solidFill>
                          <a:schemeClr val="tx1"/>
                        </a:solidFill>
                        <a:effectLst/>
                        <a:latin typeface="Calibri" panose="020F0502020204030204" pitchFamily="34" charset="0"/>
                      </a:endParaRPr>
                    </a:p>
                  </a:txBody>
                  <a:tcPr marL="1588" marR="1588" marT="47295" marB="0" anchor="ctr">
                    <a:lnL w="12700" cmpd="sng">
                      <a:noFill/>
                      <a:prstDash val="solid"/>
                    </a:lnL>
                    <a:lnR w="12700" cmpd="sng">
                      <a:noFill/>
                      <a:prstDash val="solid"/>
                    </a:lnR>
                    <a:lnT w="9525" cap="flat" cmpd="sng" algn="ctr">
                      <a:solidFill>
                        <a:schemeClr val="tx1">
                          <a:lumMod val="50000"/>
                          <a:lumOff val="50000"/>
                        </a:schemeClr>
                      </a:solidFill>
                      <a:prstDash val="solid"/>
                    </a:lnT>
                    <a:lnB w="9525" cap="flat" cmpd="sng" algn="ctr">
                      <a:solidFill>
                        <a:schemeClr val="tx1">
                          <a:lumMod val="50000"/>
                          <a:lumOff val="50000"/>
                        </a:schemeClr>
                      </a:solidFill>
                      <a:prstDash val="solid"/>
                    </a:lnB>
                    <a:solidFill>
                      <a:schemeClr val="bg1">
                        <a:lumMod val="95000"/>
                      </a:schemeClr>
                    </a:solidFill>
                  </a:tcPr>
                </a:tc>
                <a:extLst>
                  <a:ext uri="{0D108BD9-81ED-4DB2-BD59-A6C34878D82A}">
                    <a16:rowId xmlns:a16="http://schemas.microsoft.com/office/drawing/2014/main" val="1426173637"/>
                  </a:ext>
                </a:extLst>
              </a:tr>
              <a:tr h="170721">
                <a:tc>
                  <a:txBody>
                    <a:bodyPr/>
                    <a:lstStyle/>
                    <a:p>
                      <a:pPr algn="l" fontAlgn="ctr"/>
                      <a:r>
                        <a:rPr lang="en-US" sz="600" u="none" strike="noStrike" cap="none" spc="0">
                          <a:solidFill>
                            <a:schemeClr val="tx1"/>
                          </a:solidFill>
                          <a:effectLst/>
                        </a:rPr>
                        <a:t>Reported year</a:t>
                      </a:r>
                      <a:endParaRPr lang="en-US" sz="600" b="1" i="0" u="none" strike="noStrike" cap="none" spc="0">
                        <a:solidFill>
                          <a:schemeClr val="tx1"/>
                        </a:solidFill>
                        <a:effectLst/>
                        <a:latin typeface="Calibri" panose="020F0502020204030204" pitchFamily="34" charset="0"/>
                      </a:endParaRPr>
                    </a:p>
                  </a:txBody>
                  <a:tcPr marL="1588" marR="1588" marT="47295" marB="0" anchor="ctr">
                    <a:lnL w="12700" cmpd="sng">
                      <a:noFill/>
                      <a:prstDash val="solid"/>
                    </a:lnL>
                    <a:lnR w="12700" cmpd="sng">
                      <a:noFill/>
                      <a:prstDash val="solid"/>
                    </a:lnR>
                    <a:lnT w="9525" cap="flat" cmpd="sng" algn="ctr">
                      <a:solidFill>
                        <a:schemeClr val="tx1">
                          <a:lumMod val="50000"/>
                          <a:lumOff val="50000"/>
                        </a:schemeClr>
                      </a:solidFill>
                      <a:prstDash val="solid"/>
                    </a:lnT>
                    <a:lnB w="9525" cap="flat" cmpd="sng" algn="ctr">
                      <a:solidFill>
                        <a:schemeClr val="tx1">
                          <a:lumMod val="50000"/>
                          <a:lumOff val="50000"/>
                        </a:schemeClr>
                      </a:solidFill>
                      <a:prstDash val="solid"/>
                    </a:lnB>
                    <a:solidFill>
                      <a:schemeClr val="bg1">
                        <a:lumMod val="95000"/>
                      </a:schemeClr>
                    </a:solidFill>
                  </a:tcPr>
                </a:tc>
                <a:tc>
                  <a:txBody>
                    <a:bodyPr/>
                    <a:lstStyle/>
                    <a:p>
                      <a:pPr algn="l" fontAlgn="ctr"/>
                      <a:r>
                        <a:rPr lang="en-US" sz="600" u="none" strike="noStrike" cap="none" spc="0">
                          <a:solidFill>
                            <a:schemeClr val="tx1"/>
                          </a:solidFill>
                          <a:effectLst/>
                        </a:rPr>
                        <a:t>The year in which the incident occurred.</a:t>
                      </a:r>
                      <a:endParaRPr lang="en-US" sz="600" b="0" i="0" u="none" strike="noStrike" cap="none" spc="0">
                        <a:solidFill>
                          <a:schemeClr val="tx1"/>
                        </a:solidFill>
                        <a:effectLst/>
                        <a:latin typeface="Calibri" panose="020F0502020204030204" pitchFamily="34" charset="0"/>
                      </a:endParaRPr>
                    </a:p>
                  </a:txBody>
                  <a:tcPr marL="1588" marR="1588" marT="47295" marB="0" anchor="ctr">
                    <a:lnL w="12700" cmpd="sng">
                      <a:noFill/>
                      <a:prstDash val="solid"/>
                    </a:lnL>
                    <a:lnR w="12700" cmpd="sng">
                      <a:noFill/>
                      <a:prstDash val="solid"/>
                    </a:lnR>
                    <a:lnT w="9525" cap="flat" cmpd="sng" algn="ctr">
                      <a:solidFill>
                        <a:schemeClr val="tx1">
                          <a:lumMod val="50000"/>
                          <a:lumOff val="50000"/>
                        </a:schemeClr>
                      </a:solidFill>
                      <a:prstDash val="solid"/>
                    </a:lnT>
                    <a:lnB w="9525" cap="flat" cmpd="sng" algn="ctr">
                      <a:solidFill>
                        <a:schemeClr val="tx1">
                          <a:lumMod val="50000"/>
                          <a:lumOff val="50000"/>
                        </a:schemeClr>
                      </a:solidFill>
                      <a:prstDash val="solid"/>
                    </a:lnB>
                    <a:solidFill>
                      <a:schemeClr val="bg1">
                        <a:lumMod val="95000"/>
                      </a:schemeClr>
                    </a:solidFill>
                  </a:tcPr>
                </a:tc>
                <a:extLst>
                  <a:ext uri="{0D108BD9-81ED-4DB2-BD59-A6C34878D82A}">
                    <a16:rowId xmlns:a16="http://schemas.microsoft.com/office/drawing/2014/main" val="905897310"/>
                  </a:ext>
                </a:extLst>
              </a:tr>
              <a:tr h="170721">
                <a:tc>
                  <a:txBody>
                    <a:bodyPr/>
                    <a:lstStyle/>
                    <a:p>
                      <a:pPr algn="l" fontAlgn="ctr"/>
                      <a:r>
                        <a:rPr lang="en-US" sz="600" u="none" strike="noStrike" cap="none" spc="0">
                          <a:solidFill>
                            <a:schemeClr val="tx1"/>
                          </a:solidFill>
                          <a:effectLst/>
                        </a:rPr>
                        <a:t>Reported month</a:t>
                      </a:r>
                      <a:endParaRPr lang="en-US" sz="600" b="1" i="0" u="none" strike="noStrike" cap="none" spc="0">
                        <a:solidFill>
                          <a:schemeClr val="tx1"/>
                        </a:solidFill>
                        <a:effectLst/>
                        <a:latin typeface="Calibri" panose="020F0502020204030204" pitchFamily="34" charset="0"/>
                      </a:endParaRPr>
                    </a:p>
                  </a:txBody>
                  <a:tcPr marL="1588" marR="1588" marT="47295" marB="0" anchor="ctr">
                    <a:lnL w="12700" cmpd="sng">
                      <a:noFill/>
                      <a:prstDash val="solid"/>
                    </a:lnL>
                    <a:lnR w="12700" cmpd="sng">
                      <a:noFill/>
                      <a:prstDash val="solid"/>
                    </a:lnR>
                    <a:lnT w="9525" cap="flat" cmpd="sng" algn="ctr">
                      <a:solidFill>
                        <a:schemeClr val="tx1">
                          <a:lumMod val="50000"/>
                          <a:lumOff val="50000"/>
                        </a:schemeClr>
                      </a:solidFill>
                      <a:prstDash val="solid"/>
                    </a:lnT>
                    <a:lnB w="9525" cap="flat" cmpd="sng" algn="ctr">
                      <a:solidFill>
                        <a:schemeClr val="tx1">
                          <a:lumMod val="50000"/>
                          <a:lumOff val="50000"/>
                        </a:schemeClr>
                      </a:solidFill>
                      <a:prstDash val="solid"/>
                    </a:lnB>
                    <a:solidFill>
                      <a:schemeClr val="bg1">
                        <a:lumMod val="95000"/>
                      </a:schemeClr>
                    </a:solidFill>
                  </a:tcPr>
                </a:tc>
                <a:tc>
                  <a:txBody>
                    <a:bodyPr/>
                    <a:lstStyle/>
                    <a:p>
                      <a:pPr algn="l" fontAlgn="ctr"/>
                      <a:r>
                        <a:rPr lang="en-US" sz="600" u="none" strike="noStrike" cap="none" spc="0">
                          <a:solidFill>
                            <a:schemeClr val="tx1"/>
                          </a:solidFill>
                          <a:effectLst/>
                        </a:rPr>
                        <a:t>The month in which the incident occurred.</a:t>
                      </a:r>
                      <a:endParaRPr lang="en-US" sz="600" b="0" i="0" u="none" strike="noStrike" cap="none" spc="0">
                        <a:solidFill>
                          <a:schemeClr val="tx1"/>
                        </a:solidFill>
                        <a:effectLst/>
                        <a:latin typeface="Calibri" panose="020F0502020204030204" pitchFamily="34" charset="0"/>
                      </a:endParaRPr>
                    </a:p>
                  </a:txBody>
                  <a:tcPr marL="1588" marR="1588" marT="47295" marB="0" anchor="ctr">
                    <a:lnL w="12700" cmpd="sng">
                      <a:noFill/>
                      <a:prstDash val="solid"/>
                    </a:lnL>
                    <a:lnR w="12700" cmpd="sng">
                      <a:noFill/>
                      <a:prstDash val="solid"/>
                    </a:lnR>
                    <a:lnT w="9525" cap="flat" cmpd="sng" algn="ctr">
                      <a:solidFill>
                        <a:schemeClr val="tx1">
                          <a:lumMod val="50000"/>
                          <a:lumOff val="50000"/>
                        </a:schemeClr>
                      </a:solidFill>
                      <a:prstDash val="solid"/>
                    </a:lnT>
                    <a:lnB w="9525" cap="flat" cmpd="sng" algn="ctr">
                      <a:solidFill>
                        <a:schemeClr val="tx1">
                          <a:lumMod val="50000"/>
                          <a:lumOff val="50000"/>
                        </a:schemeClr>
                      </a:solidFill>
                      <a:prstDash val="solid"/>
                    </a:lnB>
                    <a:solidFill>
                      <a:schemeClr val="bg1">
                        <a:lumMod val="95000"/>
                      </a:schemeClr>
                    </a:solidFill>
                  </a:tcPr>
                </a:tc>
                <a:extLst>
                  <a:ext uri="{0D108BD9-81ED-4DB2-BD59-A6C34878D82A}">
                    <a16:rowId xmlns:a16="http://schemas.microsoft.com/office/drawing/2014/main" val="1747521443"/>
                  </a:ext>
                </a:extLst>
              </a:tr>
              <a:tr h="244373">
                <a:tc>
                  <a:txBody>
                    <a:bodyPr/>
                    <a:lstStyle/>
                    <a:p>
                      <a:pPr algn="l" fontAlgn="ctr"/>
                      <a:r>
                        <a:rPr lang="en-US" sz="600" u="none" strike="noStrike" cap="none" spc="0" dirty="0">
                          <a:solidFill>
                            <a:schemeClr val="tx1"/>
                          </a:solidFill>
                          <a:effectLst/>
                        </a:rPr>
                        <a:t>Number dead</a:t>
                      </a:r>
                      <a:endParaRPr lang="en-US" sz="600" b="1" i="0" u="none" strike="noStrike" cap="none" spc="0" dirty="0">
                        <a:solidFill>
                          <a:schemeClr val="tx1"/>
                        </a:solidFill>
                        <a:effectLst/>
                        <a:latin typeface="Calibri" panose="020F0502020204030204" pitchFamily="34" charset="0"/>
                      </a:endParaRPr>
                    </a:p>
                  </a:txBody>
                  <a:tcPr marL="1588" marR="1588" marT="47295" marB="0" anchor="ctr">
                    <a:lnL w="12700" cmpd="sng">
                      <a:noFill/>
                      <a:prstDash val="solid"/>
                    </a:lnL>
                    <a:lnR w="12700" cmpd="sng">
                      <a:noFill/>
                      <a:prstDash val="solid"/>
                    </a:lnR>
                    <a:lnT w="9525" cap="flat" cmpd="sng" algn="ctr">
                      <a:solidFill>
                        <a:schemeClr val="tx1">
                          <a:lumMod val="50000"/>
                          <a:lumOff val="50000"/>
                        </a:schemeClr>
                      </a:solidFill>
                      <a:prstDash val="solid"/>
                    </a:lnT>
                    <a:lnB w="9525" cap="flat" cmpd="sng" algn="ctr">
                      <a:solidFill>
                        <a:schemeClr val="tx1">
                          <a:lumMod val="50000"/>
                          <a:lumOff val="50000"/>
                        </a:schemeClr>
                      </a:solidFill>
                      <a:prstDash val="solid"/>
                    </a:lnB>
                    <a:solidFill>
                      <a:schemeClr val="bg1">
                        <a:lumMod val="95000"/>
                      </a:schemeClr>
                    </a:solidFill>
                  </a:tcPr>
                </a:tc>
                <a:tc>
                  <a:txBody>
                    <a:bodyPr/>
                    <a:lstStyle/>
                    <a:p>
                      <a:pPr algn="l" fontAlgn="ctr"/>
                      <a:r>
                        <a:rPr lang="en-US" sz="600" u="none" strike="noStrike" cap="none" spc="0">
                          <a:solidFill>
                            <a:schemeClr val="tx1"/>
                          </a:solidFill>
                          <a:effectLst/>
                        </a:rPr>
                        <a:t>The total number of people confirmed dead in one incident, i.e. the number of bodies recovered.</a:t>
                      </a:r>
                      <a:endParaRPr lang="en-US" sz="600" b="0" i="0" u="none" strike="noStrike" cap="none" spc="0">
                        <a:solidFill>
                          <a:schemeClr val="tx1"/>
                        </a:solidFill>
                        <a:effectLst/>
                        <a:latin typeface="Calibri" panose="020F0502020204030204" pitchFamily="34" charset="0"/>
                      </a:endParaRPr>
                    </a:p>
                  </a:txBody>
                  <a:tcPr marL="1588" marR="1588" marT="47295" marB="0" anchor="ctr">
                    <a:lnL w="12700" cmpd="sng">
                      <a:noFill/>
                      <a:prstDash val="solid"/>
                    </a:lnL>
                    <a:lnR w="12700" cmpd="sng">
                      <a:noFill/>
                      <a:prstDash val="solid"/>
                    </a:lnR>
                    <a:lnT w="9525" cap="flat" cmpd="sng" algn="ctr">
                      <a:solidFill>
                        <a:schemeClr val="tx1">
                          <a:lumMod val="50000"/>
                          <a:lumOff val="50000"/>
                        </a:schemeClr>
                      </a:solidFill>
                      <a:prstDash val="solid"/>
                    </a:lnT>
                    <a:lnB w="9525" cap="flat" cmpd="sng" algn="ctr">
                      <a:solidFill>
                        <a:schemeClr val="tx1">
                          <a:lumMod val="50000"/>
                          <a:lumOff val="50000"/>
                        </a:schemeClr>
                      </a:solidFill>
                      <a:prstDash val="solid"/>
                    </a:lnB>
                    <a:solidFill>
                      <a:schemeClr val="bg1">
                        <a:lumMod val="95000"/>
                      </a:schemeClr>
                    </a:solidFill>
                  </a:tcPr>
                </a:tc>
                <a:extLst>
                  <a:ext uri="{0D108BD9-81ED-4DB2-BD59-A6C34878D82A}">
                    <a16:rowId xmlns:a16="http://schemas.microsoft.com/office/drawing/2014/main" val="3694141196"/>
                  </a:ext>
                </a:extLst>
              </a:tr>
              <a:tr h="170721">
                <a:tc>
                  <a:txBody>
                    <a:bodyPr/>
                    <a:lstStyle/>
                    <a:p>
                      <a:pPr algn="l" fontAlgn="ctr"/>
                      <a:r>
                        <a:rPr lang="en-US" sz="600" u="none" strike="noStrike" cap="none" spc="0">
                          <a:solidFill>
                            <a:schemeClr val="tx1"/>
                          </a:solidFill>
                          <a:effectLst/>
                        </a:rPr>
                        <a:t>Number missing </a:t>
                      </a:r>
                      <a:endParaRPr lang="en-US" sz="600" b="1" i="0" u="none" strike="noStrike" cap="none" spc="0">
                        <a:solidFill>
                          <a:schemeClr val="tx1"/>
                        </a:solidFill>
                        <a:effectLst/>
                        <a:latin typeface="Calibri" panose="020F0502020204030204" pitchFamily="34" charset="0"/>
                      </a:endParaRPr>
                    </a:p>
                  </a:txBody>
                  <a:tcPr marL="1588" marR="1588" marT="47295" marB="0" anchor="ctr">
                    <a:lnL w="12700" cmpd="sng">
                      <a:noFill/>
                      <a:prstDash val="solid"/>
                    </a:lnL>
                    <a:lnR w="12700" cmpd="sng">
                      <a:noFill/>
                      <a:prstDash val="solid"/>
                    </a:lnR>
                    <a:lnT w="9525" cap="flat" cmpd="sng" algn="ctr">
                      <a:solidFill>
                        <a:schemeClr val="tx1">
                          <a:lumMod val="50000"/>
                          <a:lumOff val="50000"/>
                        </a:schemeClr>
                      </a:solidFill>
                      <a:prstDash val="solid"/>
                    </a:lnT>
                    <a:lnB w="9525" cap="flat" cmpd="sng" algn="ctr">
                      <a:solidFill>
                        <a:schemeClr val="tx1">
                          <a:lumMod val="50000"/>
                          <a:lumOff val="50000"/>
                        </a:schemeClr>
                      </a:solidFill>
                      <a:prstDash val="solid"/>
                    </a:lnB>
                    <a:solidFill>
                      <a:schemeClr val="bg1">
                        <a:lumMod val="95000"/>
                      </a:schemeClr>
                    </a:solidFill>
                  </a:tcPr>
                </a:tc>
                <a:tc>
                  <a:txBody>
                    <a:bodyPr/>
                    <a:lstStyle/>
                    <a:p>
                      <a:pPr algn="l" fontAlgn="ctr"/>
                      <a:r>
                        <a:rPr lang="en-US" sz="600" u="none" strike="noStrike" cap="none" spc="0">
                          <a:solidFill>
                            <a:schemeClr val="tx1"/>
                          </a:solidFill>
                          <a:effectLst/>
                        </a:rPr>
                        <a:t>The total number of those who are missing and are thus assumed to be dead. </a:t>
                      </a:r>
                      <a:endParaRPr lang="en-US" sz="600" b="0" i="0" u="none" strike="noStrike" cap="none" spc="0">
                        <a:solidFill>
                          <a:schemeClr val="tx1"/>
                        </a:solidFill>
                        <a:effectLst/>
                        <a:latin typeface="Calibri" panose="020F0502020204030204" pitchFamily="34" charset="0"/>
                      </a:endParaRPr>
                    </a:p>
                  </a:txBody>
                  <a:tcPr marL="1588" marR="1588" marT="47295" marB="0" anchor="ctr">
                    <a:lnL w="12700" cmpd="sng">
                      <a:noFill/>
                      <a:prstDash val="solid"/>
                    </a:lnL>
                    <a:lnR w="12700" cmpd="sng">
                      <a:noFill/>
                      <a:prstDash val="solid"/>
                    </a:lnR>
                    <a:lnT w="9525" cap="flat" cmpd="sng" algn="ctr">
                      <a:solidFill>
                        <a:schemeClr val="tx1">
                          <a:lumMod val="50000"/>
                          <a:lumOff val="50000"/>
                        </a:schemeClr>
                      </a:solidFill>
                      <a:prstDash val="solid"/>
                    </a:lnT>
                    <a:lnB w="9525" cap="flat" cmpd="sng" algn="ctr">
                      <a:solidFill>
                        <a:schemeClr val="tx1">
                          <a:lumMod val="50000"/>
                          <a:lumOff val="50000"/>
                        </a:schemeClr>
                      </a:solidFill>
                      <a:prstDash val="solid"/>
                    </a:lnB>
                    <a:solidFill>
                      <a:schemeClr val="bg1">
                        <a:lumMod val="95000"/>
                      </a:schemeClr>
                    </a:solidFill>
                  </a:tcPr>
                </a:tc>
                <a:extLst>
                  <a:ext uri="{0D108BD9-81ED-4DB2-BD59-A6C34878D82A}">
                    <a16:rowId xmlns:a16="http://schemas.microsoft.com/office/drawing/2014/main" val="1604178414"/>
                  </a:ext>
                </a:extLst>
              </a:tr>
              <a:tr h="170721">
                <a:tc>
                  <a:txBody>
                    <a:bodyPr/>
                    <a:lstStyle/>
                    <a:p>
                      <a:pPr algn="l" fontAlgn="ctr"/>
                      <a:r>
                        <a:rPr lang="en-US" sz="600" u="none" strike="noStrike" cap="none" spc="0">
                          <a:solidFill>
                            <a:schemeClr val="tx1"/>
                          </a:solidFill>
                          <a:effectLst/>
                        </a:rPr>
                        <a:t>Total dead and missing</a:t>
                      </a:r>
                      <a:endParaRPr lang="en-US" sz="600" b="1" i="0" u="none" strike="noStrike" cap="none" spc="0">
                        <a:solidFill>
                          <a:schemeClr val="tx1"/>
                        </a:solidFill>
                        <a:effectLst/>
                        <a:latin typeface="Calibri" panose="020F0502020204030204" pitchFamily="34" charset="0"/>
                      </a:endParaRPr>
                    </a:p>
                  </a:txBody>
                  <a:tcPr marL="1588" marR="1588" marT="47295" marB="0" anchor="ctr">
                    <a:lnL w="12700" cmpd="sng">
                      <a:noFill/>
                      <a:prstDash val="solid"/>
                    </a:lnL>
                    <a:lnR w="12700" cmpd="sng">
                      <a:noFill/>
                      <a:prstDash val="solid"/>
                    </a:lnR>
                    <a:lnT w="9525" cap="flat" cmpd="sng" algn="ctr">
                      <a:solidFill>
                        <a:schemeClr val="tx1">
                          <a:lumMod val="50000"/>
                          <a:lumOff val="50000"/>
                        </a:schemeClr>
                      </a:solidFill>
                      <a:prstDash val="solid"/>
                    </a:lnT>
                    <a:lnB w="9525" cap="flat" cmpd="sng" algn="ctr">
                      <a:solidFill>
                        <a:schemeClr val="tx1">
                          <a:lumMod val="50000"/>
                          <a:lumOff val="50000"/>
                        </a:schemeClr>
                      </a:solidFill>
                      <a:prstDash val="solid"/>
                    </a:lnB>
                    <a:solidFill>
                      <a:schemeClr val="bg1">
                        <a:lumMod val="95000"/>
                      </a:schemeClr>
                    </a:solidFill>
                  </a:tcPr>
                </a:tc>
                <a:tc>
                  <a:txBody>
                    <a:bodyPr/>
                    <a:lstStyle/>
                    <a:p>
                      <a:pPr algn="l" fontAlgn="ctr"/>
                      <a:r>
                        <a:rPr lang="en-US" sz="600" u="none" strike="noStrike" cap="none" spc="0">
                          <a:solidFill>
                            <a:schemeClr val="tx1"/>
                          </a:solidFill>
                          <a:effectLst/>
                        </a:rPr>
                        <a:t>The sum of the ‘number dead’ and ‘number missing’ variables.</a:t>
                      </a:r>
                      <a:endParaRPr lang="en-US" sz="600" b="0" i="0" u="none" strike="noStrike" cap="none" spc="0">
                        <a:solidFill>
                          <a:schemeClr val="tx1"/>
                        </a:solidFill>
                        <a:effectLst/>
                        <a:latin typeface="Calibri" panose="020F0502020204030204" pitchFamily="34" charset="0"/>
                      </a:endParaRPr>
                    </a:p>
                  </a:txBody>
                  <a:tcPr marL="1588" marR="1588" marT="47295" marB="0" anchor="ctr">
                    <a:lnL w="12700" cmpd="sng">
                      <a:noFill/>
                      <a:prstDash val="solid"/>
                    </a:lnL>
                    <a:lnR w="12700" cmpd="sng">
                      <a:noFill/>
                      <a:prstDash val="solid"/>
                    </a:lnR>
                    <a:lnT w="9525" cap="flat" cmpd="sng" algn="ctr">
                      <a:solidFill>
                        <a:schemeClr val="tx1">
                          <a:lumMod val="50000"/>
                          <a:lumOff val="50000"/>
                        </a:schemeClr>
                      </a:solidFill>
                      <a:prstDash val="solid"/>
                    </a:lnT>
                    <a:lnB w="9525" cap="flat" cmpd="sng" algn="ctr">
                      <a:solidFill>
                        <a:schemeClr val="tx1">
                          <a:lumMod val="50000"/>
                          <a:lumOff val="50000"/>
                        </a:schemeClr>
                      </a:solidFill>
                      <a:prstDash val="solid"/>
                    </a:lnB>
                    <a:solidFill>
                      <a:schemeClr val="bg1">
                        <a:lumMod val="95000"/>
                      </a:schemeClr>
                    </a:solidFill>
                  </a:tcPr>
                </a:tc>
                <a:extLst>
                  <a:ext uri="{0D108BD9-81ED-4DB2-BD59-A6C34878D82A}">
                    <a16:rowId xmlns:a16="http://schemas.microsoft.com/office/drawing/2014/main" val="418151631"/>
                  </a:ext>
                </a:extLst>
              </a:tr>
              <a:tr h="170721">
                <a:tc>
                  <a:txBody>
                    <a:bodyPr/>
                    <a:lstStyle/>
                    <a:p>
                      <a:pPr algn="l" fontAlgn="ctr"/>
                      <a:r>
                        <a:rPr lang="en-US" sz="600" u="none" strike="noStrike" cap="none" spc="0">
                          <a:solidFill>
                            <a:schemeClr val="tx1"/>
                          </a:solidFill>
                          <a:effectLst/>
                        </a:rPr>
                        <a:t>Number of survivors</a:t>
                      </a:r>
                      <a:endParaRPr lang="en-US" sz="600" b="1" i="0" u="none" strike="noStrike" cap="none" spc="0">
                        <a:solidFill>
                          <a:schemeClr val="tx1"/>
                        </a:solidFill>
                        <a:effectLst/>
                        <a:latin typeface="Calibri" panose="020F0502020204030204" pitchFamily="34" charset="0"/>
                      </a:endParaRPr>
                    </a:p>
                  </a:txBody>
                  <a:tcPr marL="1588" marR="1588" marT="47295" marB="0" anchor="ctr">
                    <a:lnL w="12700" cmpd="sng">
                      <a:noFill/>
                      <a:prstDash val="solid"/>
                    </a:lnL>
                    <a:lnR w="12700" cmpd="sng">
                      <a:noFill/>
                      <a:prstDash val="solid"/>
                    </a:lnR>
                    <a:lnT w="9525" cap="flat" cmpd="sng" algn="ctr">
                      <a:solidFill>
                        <a:schemeClr val="tx1">
                          <a:lumMod val="50000"/>
                          <a:lumOff val="50000"/>
                        </a:schemeClr>
                      </a:solidFill>
                      <a:prstDash val="solid"/>
                    </a:lnT>
                    <a:lnB w="9525" cap="flat" cmpd="sng" algn="ctr">
                      <a:solidFill>
                        <a:schemeClr val="tx1">
                          <a:lumMod val="50000"/>
                          <a:lumOff val="50000"/>
                        </a:schemeClr>
                      </a:solidFill>
                      <a:prstDash val="solid"/>
                    </a:lnB>
                    <a:solidFill>
                      <a:schemeClr val="bg1">
                        <a:lumMod val="95000"/>
                      </a:schemeClr>
                    </a:solidFill>
                  </a:tcPr>
                </a:tc>
                <a:tc>
                  <a:txBody>
                    <a:bodyPr/>
                    <a:lstStyle/>
                    <a:p>
                      <a:pPr algn="l" fontAlgn="ctr"/>
                      <a:r>
                        <a:rPr lang="en-US" sz="600" u="none" strike="noStrike" cap="none" spc="0">
                          <a:solidFill>
                            <a:schemeClr val="tx1"/>
                          </a:solidFill>
                          <a:effectLst/>
                        </a:rPr>
                        <a:t>The number of migrants that survived the incident, if known.</a:t>
                      </a:r>
                      <a:endParaRPr lang="en-US" sz="600" b="0" i="0" u="none" strike="noStrike" cap="none" spc="0">
                        <a:solidFill>
                          <a:schemeClr val="tx1"/>
                        </a:solidFill>
                        <a:effectLst/>
                        <a:latin typeface="Calibri" panose="020F0502020204030204" pitchFamily="34" charset="0"/>
                      </a:endParaRPr>
                    </a:p>
                  </a:txBody>
                  <a:tcPr marL="1588" marR="1588" marT="47295" marB="0" anchor="ctr">
                    <a:lnL w="12700" cmpd="sng">
                      <a:noFill/>
                      <a:prstDash val="solid"/>
                    </a:lnL>
                    <a:lnR w="12700" cmpd="sng">
                      <a:noFill/>
                      <a:prstDash val="solid"/>
                    </a:lnR>
                    <a:lnT w="9525" cap="flat" cmpd="sng" algn="ctr">
                      <a:solidFill>
                        <a:schemeClr val="tx1">
                          <a:lumMod val="50000"/>
                          <a:lumOff val="50000"/>
                        </a:schemeClr>
                      </a:solidFill>
                      <a:prstDash val="solid"/>
                    </a:lnT>
                    <a:lnB w="9525" cap="flat" cmpd="sng" algn="ctr">
                      <a:solidFill>
                        <a:schemeClr val="tx1">
                          <a:lumMod val="50000"/>
                          <a:lumOff val="50000"/>
                        </a:schemeClr>
                      </a:solidFill>
                      <a:prstDash val="solid"/>
                    </a:lnB>
                    <a:solidFill>
                      <a:schemeClr val="bg1">
                        <a:lumMod val="95000"/>
                      </a:schemeClr>
                    </a:solidFill>
                  </a:tcPr>
                </a:tc>
                <a:extLst>
                  <a:ext uri="{0D108BD9-81ED-4DB2-BD59-A6C34878D82A}">
                    <a16:rowId xmlns:a16="http://schemas.microsoft.com/office/drawing/2014/main" val="2111506191"/>
                  </a:ext>
                </a:extLst>
              </a:tr>
              <a:tr h="170721">
                <a:tc>
                  <a:txBody>
                    <a:bodyPr/>
                    <a:lstStyle/>
                    <a:p>
                      <a:pPr algn="l" fontAlgn="ctr"/>
                      <a:r>
                        <a:rPr lang="en-US" sz="600" u="none" strike="noStrike" cap="none" spc="0">
                          <a:solidFill>
                            <a:schemeClr val="tx1"/>
                          </a:solidFill>
                          <a:effectLst/>
                        </a:rPr>
                        <a:t>Number of females</a:t>
                      </a:r>
                      <a:endParaRPr lang="en-US" sz="600" b="1" i="0" u="none" strike="noStrike" cap="none" spc="0">
                        <a:solidFill>
                          <a:schemeClr val="tx1"/>
                        </a:solidFill>
                        <a:effectLst/>
                        <a:latin typeface="Calibri" panose="020F0502020204030204" pitchFamily="34" charset="0"/>
                      </a:endParaRPr>
                    </a:p>
                  </a:txBody>
                  <a:tcPr marL="1588" marR="1588" marT="47295" marB="0" anchor="ctr">
                    <a:lnL w="12700" cmpd="sng">
                      <a:noFill/>
                      <a:prstDash val="solid"/>
                    </a:lnL>
                    <a:lnR w="12700" cmpd="sng">
                      <a:noFill/>
                      <a:prstDash val="solid"/>
                    </a:lnR>
                    <a:lnT w="9525" cap="flat" cmpd="sng" algn="ctr">
                      <a:solidFill>
                        <a:schemeClr val="tx1">
                          <a:lumMod val="50000"/>
                          <a:lumOff val="50000"/>
                        </a:schemeClr>
                      </a:solidFill>
                      <a:prstDash val="solid"/>
                    </a:lnT>
                    <a:lnB w="9525" cap="flat" cmpd="sng" algn="ctr">
                      <a:solidFill>
                        <a:schemeClr val="tx1">
                          <a:lumMod val="50000"/>
                          <a:lumOff val="50000"/>
                        </a:schemeClr>
                      </a:solidFill>
                      <a:prstDash val="solid"/>
                    </a:lnB>
                    <a:solidFill>
                      <a:schemeClr val="bg1">
                        <a:lumMod val="95000"/>
                      </a:schemeClr>
                    </a:solidFill>
                  </a:tcPr>
                </a:tc>
                <a:tc>
                  <a:txBody>
                    <a:bodyPr/>
                    <a:lstStyle/>
                    <a:p>
                      <a:pPr algn="l" fontAlgn="ctr"/>
                      <a:r>
                        <a:rPr lang="en-US" sz="600" u="none" strike="noStrike" cap="none" spc="0">
                          <a:solidFill>
                            <a:schemeClr val="tx1"/>
                          </a:solidFill>
                          <a:effectLst/>
                        </a:rPr>
                        <a:t>Indicates the number of females found dead or missing.</a:t>
                      </a:r>
                      <a:endParaRPr lang="en-US" sz="600" b="0" i="0" u="none" strike="noStrike" cap="none" spc="0">
                        <a:solidFill>
                          <a:schemeClr val="tx1"/>
                        </a:solidFill>
                        <a:effectLst/>
                        <a:latin typeface="Calibri" panose="020F0502020204030204" pitchFamily="34" charset="0"/>
                      </a:endParaRPr>
                    </a:p>
                  </a:txBody>
                  <a:tcPr marL="1588" marR="1588" marT="47295" marB="0" anchor="ctr">
                    <a:lnL w="12700" cmpd="sng">
                      <a:noFill/>
                      <a:prstDash val="solid"/>
                    </a:lnL>
                    <a:lnR w="12700" cmpd="sng">
                      <a:noFill/>
                      <a:prstDash val="solid"/>
                    </a:lnR>
                    <a:lnT w="9525" cap="flat" cmpd="sng" algn="ctr">
                      <a:solidFill>
                        <a:schemeClr val="tx1">
                          <a:lumMod val="50000"/>
                          <a:lumOff val="50000"/>
                        </a:schemeClr>
                      </a:solidFill>
                      <a:prstDash val="solid"/>
                    </a:lnT>
                    <a:lnB w="9525" cap="flat" cmpd="sng" algn="ctr">
                      <a:solidFill>
                        <a:schemeClr val="tx1">
                          <a:lumMod val="50000"/>
                          <a:lumOff val="50000"/>
                        </a:schemeClr>
                      </a:solidFill>
                      <a:prstDash val="solid"/>
                    </a:lnB>
                    <a:solidFill>
                      <a:schemeClr val="bg1">
                        <a:lumMod val="95000"/>
                      </a:schemeClr>
                    </a:solidFill>
                  </a:tcPr>
                </a:tc>
                <a:extLst>
                  <a:ext uri="{0D108BD9-81ED-4DB2-BD59-A6C34878D82A}">
                    <a16:rowId xmlns:a16="http://schemas.microsoft.com/office/drawing/2014/main" val="2287796895"/>
                  </a:ext>
                </a:extLst>
              </a:tr>
              <a:tr h="170721">
                <a:tc>
                  <a:txBody>
                    <a:bodyPr/>
                    <a:lstStyle/>
                    <a:p>
                      <a:pPr algn="l" fontAlgn="ctr"/>
                      <a:r>
                        <a:rPr lang="en-US" sz="600" u="none" strike="noStrike" cap="none" spc="0">
                          <a:solidFill>
                            <a:schemeClr val="tx1"/>
                          </a:solidFill>
                          <a:effectLst/>
                        </a:rPr>
                        <a:t>Number of males</a:t>
                      </a:r>
                      <a:endParaRPr lang="en-US" sz="600" b="1" i="0" u="none" strike="noStrike" cap="none" spc="0">
                        <a:solidFill>
                          <a:schemeClr val="tx1"/>
                        </a:solidFill>
                        <a:effectLst/>
                        <a:latin typeface="Calibri" panose="020F0502020204030204" pitchFamily="34" charset="0"/>
                      </a:endParaRPr>
                    </a:p>
                  </a:txBody>
                  <a:tcPr marL="1588" marR="1588" marT="47295" marB="0" anchor="ctr">
                    <a:lnL w="12700" cmpd="sng">
                      <a:noFill/>
                      <a:prstDash val="solid"/>
                    </a:lnL>
                    <a:lnR w="12700" cmpd="sng">
                      <a:noFill/>
                      <a:prstDash val="solid"/>
                    </a:lnR>
                    <a:lnT w="9525" cap="flat" cmpd="sng" algn="ctr">
                      <a:solidFill>
                        <a:schemeClr val="tx1">
                          <a:lumMod val="50000"/>
                          <a:lumOff val="50000"/>
                        </a:schemeClr>
                      </a:solidFill>
                      <a:prstDash val="solid"/>
                    </a:lnT>
                    <a:lnB w="9525" cap="flat" cmpd="sng" algn="ctr">
                      <a:solidFill>
                        <a:schemeClr val="tx1">
                          <a:lumMod val="50000"/>
                          <a:lumOff val="50000"/>
                        </a:schemeClr>
                      </a:solidFill>
                      <a:prstDash val="solid"/>
                    </a:lnB>
                    <a:solidFill>
                      <a:schemeClr val="bg1">
                        <a:lumMod val="95000"/>
                      </a:schemeClr>
                    </a:solidFill>
                  </a:tcPr>
                </a:tc>
                <a:tc>
                  <a:txBody>
                    <a:bodyPr/>
                    <a:lstStyle/>
                    <a:p>
                      <a:pPr algn="l" fontAlgn="ctr"/>
                      <a:r>
                        <a:rPr lang="en-US" sz="600" u="none" strike="noStrike" cap="none" spc="0">
                          <a:solidFill>
                            <a:schemeClr val="tx1"/>
                          </a:solidFill>
                          <a:effectLst/>
                        </a:rPr>
                        <a:t>Indicates the number of males found dead or missing. </a:t>
                      </a:r>
                      <a:endParaRPr lang="en-US" sz="600" b="0" i="0" u="none" strike="noStrike" cap="none" spc="0">
                        <a:solidFill>
                          <a:schemeClr val="tx1"/>
                        </a:solidFill>
                        <a:effectLst/>
                        <a:latin typeface="Calibri" panose="020F0502020204030204" pitchFamily="34" charset="0"/>
                      </a:endParaRPr>
                    </a:p>
                  </a:txBody>
                  <a:tcPr marL="1588" marR="1588" marT="47295" marB="0" anchor="ctr">
                    <a:lnL w="12700" cmpd="sng">
                      <a:noFill/>
                      <a:prstDash val="solid"/>
                    </a:lnL>
                    <a:lnR w="12700" cmpd="sng">
                      <a:noFill/>
                      <a:prstDash val="solid"/>
                    </a:lnR>
                    <a:lnT w="9525" cap="flat" cmpd="sng" algn="ctr">
                      <a:solidFill>
                        <a:schemeClr val="tx1">
                          <a:lumMod val="50000"/>
                          <a:lumOff val="50000"/>
                        </a:schemeClr>
                      </a:solidFill>
                      <a:prstDash val="solid"/>
                    </a:lnT>
                    <a:lnB w="9525" cap="flat" cmpd="sng" algn="ctr">
                      <a:solidFill>
                        <a:schemeClr val="tx1">
                          <a:lumMod val="50000"/>
                          <a:lumOff val="50000"/>
                        </a:schemeClr>
                      </a:solidFill>
                      <a:prstDash val="solid"/>
                    </a:lnB>
                    <a:solidFill>
                      <a:schemeClr val="bg1">
                        <a:lumMod val="95000"/>
                      </a:schemeClr>
                    </a:solidFill>
                  </a:tcPr>
                </a:tc>
                <a:extLst>
                  <a:ext uri="{0D108BD9-81ED-4DB2-BD59-A6C34878D82A}">
                    <a16:rowId xmlns:a16="http://schemas.microsoft.com/office/drawing/2014/main" val="2077559182"/>
                  </a:ext>
                </a:extLst>
              </a:tr>
              <a:tr h="170721">
                <a:tc>
                  <a:txBody>
                    <a:bodyPr/>
                    <a:lstStyle/>
                    <a:p>
                      <a:pPr algn="l" fontAlgn="ctr"/>
                      <a:r>
                        <a:rPr lang="en-US" sz="600" u="none" strike="noStrike" cap="none" spc="0">
                          <a:solidFill>
                            <a:schemeClr val="tx1"/>
                          </a:solidFill>
                          <a:effectLst/>
                        </a:rPr>
                        <a:t>Number of children</a:t>
                      </a:r>
                      <a:endParaRPr lang="en-US" sz="600" b="1" i="0" u="none" strike="noStrike" cap="none" spc="0">
                        <a:solidFill>
                          <a:schemeClr val="tx1"/>
                        </a:solidFill>
                        <a:effectLst/>
                        <a:latin typeface="Calibri" panose="020F0502020204030204" pitchFamily="34" charset="0"/>
                      </a:endParaRPr>
                    </a:p>
                  </a:txBody>
                  <a:tcPr marL="1588" marR="1588" marT="47295" marB="0" anchor="ctr">
                    <a:lnL w="12700" cmpd="sng">
                      <a:noFill/>
                      <a:prstDash val="solid"/>
                    </a:lnL>
                    <a:lnR w="12700" cmpd="sng">
                      <a:noFill/>
                      <a:prstDash val="solid"/>
                    </a:lnR>
                    <a:lnT w="9525" cap="flat" cmpd="sng" algn="ctr">
                      <a:solidFill>
                        <a:schemeClr val="tx1">
                          <a:lumMod val="50000"/>
                          <a:lumOff val="50000"/>
                        </a:schemeClr>
                      </a:solidFill>
                      <a:prstDash val="solid"/>
                    </a:lnT>
                    <a:lnB w="9525" cap="flat" cmpd="sng" algn="ctr">
                      <a:solidFill>
                        <a:schemeClr val="tx1">
                          <a:lumMod val="50000"/>
                          <a:lumOff val="50000"/>
                        </a:schemeClr>
                      </a:solidFill>
                      <a:prstDash val="solid"/>
                    </a:lnB>
                    <a:solidFill>
                      <a:schemeClr val="bg1">
                        <a:lumMod val="95000"/>
                      </a:schemeClr>
                    </a:solidFill>
                  </a:tcPr>
                </a:tc>
                <a:tc>
                  <a:txBody>
                    <a:bodyPr/>
                    <a:lstStyle/>
                    <a:p>
                      <a:pPr algn="l" fontAlgn="ctr"/>
                      <a:r>
                        <a:rPr lang="en-US" sz="600" u="none" strike="noStrike" cap="none" spc="0">
                          <a:solidFill>
                            <a:schemeClr val="tx1"/>
                          </a:solidFill>
                          <a:effectLst/>
                        </a:rPr>
                        <a:t>Indicates the number of individuals under the age of 18 found dead or missing. </a:t>
                      </a:r>
                      <a:endParaRPr lang="en-US" sz="600" b="0" i="0" u="none" strike="noStrike" cap="none" spc="0">
                        <a:solidFill>
                          <a:schemeClr val="tx1"/>
                        </a:solidFill>
                        <a:effectLst/>
                        <a:latin typeface="Calibri" panose="020F0502020204030204" pitchFamily="34" charset="0"/>
                      </a:endParaRPr>
                    </a:p>
                  </a:txBody>
                  <a:tcPr marL="1588" marR="1588" marT="47295" marB="0" anchor="ctr">
                    <a:lnL w="12700" cmpd="sng">
                      <a:noFill/>
                      <a:prstDash val="solid"/>
                    </a:lnL>
                    <a:lnR w="12700" cmpd="sng">
                      <a:noFill/>
                      <a:prstDash val="solid"/>
                    </a:lnR>
                    <a:lnT w="9525" cap="flat" cmpd="sng" algn="ctr">
                      <a:solidFill>
                        <a:schemeClr val="tx1">
                          <a:lumMod val="50000"/>
                          <a:lumOff val="50000"/>
                        </a:schemeClr>
                      </a:solidFill>
                      <a:prstDash val="solid"/>
                    </a:lnT>
                    <a:lnB w="9525" cap="flat" cmpd="sng" algn="ctr">
                      <a:solidFill>
                        <a:schemeClr val="tx1">
                          <a:lumMod val="50000"/>
                          <a:lumOff val="50000"/>
                        </a:schemeClr>
                      </a:solidFill>
                      <a:prstDash val="solid"/>
                    </a:lnB>
                    <a:solidFill>
                      <a:schemeClr val="bg1">
                        <a:lumMod val="95000"/>
                      </a:schemeClr>
                    </a:solidFill>
                  </a:tcPr>
                </a:tc>
                <a:extLst>
                  <a:ext uri="{0D108BD9-81ED-4DB2-BD59-A6C34878D82A}">
                    <a16:rowId xmlns:a16="http://schemas.microsoft.com/office/drawing/2014/main" val="138137484"/>
                  </a:ext>
                </a:extLst>
              </a:tr>
              <a:tr h="170721">
                <a:tc>
                  <a:txBody>
                    <a:bodyPr/>
                    <a:lstStyle/>
                    <a:p>
                      <a:pPr algn="l" fontAlgn="ctr"/>
                      <a:r>
                        <a:rPr lang="en-US" sz="600" u="none" strike="noStrike" cap="none" spc="0">
                          <a:solidFill>
                            <a:schemeClr val="tx1"/>
                          </a:solidFill>
                          <a:effectLst/>
                        </a:rPr>
                        <a:t>Age</a:t>
                      </a:r>
                      <a:endParaRPr lang="en-US" sz="600" b="1" i="0" u="none" strike="noStrike" cap="none" spc="0">
                        <a:solidFill>
                          <a:schemeClr val="tx1"/>
                        </a:solidFill>
                        <a:effectLst/>
                        <a:latin typeface="Calibri" panose="020F0502020204030204" pitchFamily="34" charset="0"/>
                      </a:endParaRPr>
                    </a:p>
                  </a:txBody>
                  <a:tcPr marL="1588" marR="1588" marT="47295" marB="0" anchor="ctr">
                    <a:lnL w="12700" cmpd="sng">
                      <a:noFill/>
                      <a:prstDash val="solid"/>
                    </a:lnL>
                    <a:lnR w="12700" cmpd="sng">
                      <a:noFill/>
                      <a:prstDash val="solid"/>
                    </a:lnR>
                    <a:lnT w="9525" cap="flat" cmpd="sng" algn="ctr">
                      <a:solidFill>
                        <a:schemeClr val="tx1">
                          <a:lumMod val="50000"/>
                          <a:lumOff val="50000"/>
                        </a:schemeClr>
                      </a:solidFill>
                      <a:prstDash val="solid"/>
                    </a:lnT>
                    <a:lnB w="9525" cap="flat" cmpd="sng" algn="ctr">
                      <a:solidFill>
                        <a:schemeClr val="tx1">
                          <a:lumMod val="50000"/>
                          <a:lumOff val="50000"/>
                        </a:schemeClr>
                      </a:solidFill>
                      <a:prstDash val="solid"/>
                    </a:lnB>
                    <a:solidFill>
                      <a:schemeClr val="bg1">
                        <a:lumMod val="95000"/>
                      </a:schemeClr>
                    </a:solidFill>
                  </a:tcPr>
                </a:tc>
                <a:tc>
                  <a:txBody>
                    <a:bodyPr/>
                    <a:lstStyle/>
                    <a:p>
                      <a:pPr algn="l" fontAlgn="ctr"/>
                      <a:r>
                        <a:rPr lang="en-US" sz="600" u="none" strike="noStrike" cap="none" spc="0">
                          <a:solidFill>
                            <a:schemeClr val="tx1"/>
                          </a:solidFill>
                          <a:effectLst/>
                        </a:rPr>
                        <a:t>The age of the decedent(s). Occasionally, an estimated age range is recorded. </a:t>
                      </a:r>
                      <a:endParaRPr lang="en-US" sz="600" b="0" i="0" u="none" strike="noStrike" cap="none" spc="0">
                        <a:solidFill>
                          <a:schemeClr val="tx1"/>
                        </a:solidFill>
                        <a:effectLst/>
                        <a:latin typeface="Calibri" panose="020F0502020204030204" pitchFamily="34" charset="0"/>
                      </a:endParaRPr>
                    </a:p>
                  </a:txBody>
                  <a:tcPr marL="1588" marR="1588" marT="47295" marB="0" anchor="ctr">
                    <a:lnL w="12700" cmpd="sng">
                      <a:noFill/>
                      <a:prstDash val="solid"/>
                    </a:lnL>
                    <a:lnR w="12700" cmpd="sng">
                      <a:noFill/>
                      <a:prstDash val="solid"/>
                    </a:lnR>
                    <a:lnT w="9525" cap="flat" cmpd="sng" algn="ctr">
                      <a:solidFill>
                        <a:schemeClr val="tx1">
                          <a:lumMod val="50000"/>
                          <a:lumOff val="50000"/>
                        </a:schemeClr>
                      </a:solidFill>
                      <a:prstDash val="solid"/>
                    </a:lnT>
                    <a:lnB w="9525" cap="flat" cmpd="sng" algn="ctr">
                      <a:solidFill>
                        <a:schemeClr val="tx1">
                          <a:lumMod val="50000"/>
                          <a:lumOff val="50000"/>
                        </a:schemeClr>
                      </a:solidFill>
                      <a:prstDash val="solid"/>
                    </a:lnB>
                    <a:solidFill>
                      <a:schemeClr val="bg1">
                        <a:lumMod val="95000"/>
                      </a:schemeClr>
                    </a:solidFill>
                  </a:tcPr>
                </a:tc>
                <a:extLst>
                  <a:ext uri="{0D108BD9-81ED-4DB2-BD59-A6C34878D82A}">
                    <a16:rowId xmlns:a16="http://schemas.microsoft.com/office/drawing/2014/main" val="3388157066"/>
                  </a:ext>
                </a:extLst>
              </a:tr>
              <a:tr h="170721">
                <a:tc>
                  <a:txBody>
                    <a:bodyPr/>
                    <a:lstStyle/>
                    <a:p>
                      <a:pPr algn="l" fontAlgn="ctr"/>
                      <a:r>
                        <a:rPr lang="en-US" sz="600" u="none" strike="noStrike" cap="none" spc="0">
                          <a:solidFill>
                            <a:schemeClr val="tx1"/>
                          </a:solidFill>
                          <a:effectLst/>
                        </a:rPr>
                        <a:t>Country of origin</a:t>
                      </a:r>
                      <a:endParaRPr lang="en-US" sz="600" b="1" i="0" u="none" strike="noStrike" cap="none" spc="0">
                        <a:solidFill>
                          <a:schemeClr val="tx1"/>
                        </a:solidFill>
                        <a:effectLst/>
                        <a:latin typeface="Calibri" panose="020F0502020204030204" pitchFamily="34" charset="0"/>
                      </a:endParaRPr>
                    </a:p>
                  </a:txBody>
                  <a:tcPr marL="1588" marR="1588" marT="47295" marB="0" anchor="ctr">
                    <a:lnL w="12700" cmpd="sng">
                      <a:noFill/>
                      <a:prstDash val="solid"/>
                    </a:lnL>
                    <a:lnR w="12700" cmpd="sng">
                      <a:noFill/>
                      <a:prstDash val="solid"/>
                    </a:lnR>
                    <a:lnT w="9525" cap="flat" cmpd="sng" algn="ctr">
                      <a:solidFill>
                        <a:schemeClr val="tx1">
                          <a:lumMod val="50000"/>
                          <a:lumOff val="50000"/>
                        </a:schemeClr>
                      </a:solidFill>
                      <a:prstDash val="solid"/>
                    </a:lnT>
                    <a:lnB w="9525" cap="flat" cmpd="sng" algn="ctr">
                      <a:solidFill>
                        <a:schemeClr val="tx1">
                          <a:lumMod val="50000"/>
                          <a:lumOff val="50000"/>
                        </a:schemeClr>
                      </a:solidFill>
                      <a:prstDash val="solid"/>
                    </a:lnB>
                    <a:solidFill>
                      <a:schemeClr val="bg1">
                        <a:lumMod val="95000"/>
                      </a:schemeClr>
                    </a:solidFill>
                  </a:tcPr>
                </a:tc>
                <a:tc>
                  <a:txBody>
                    <a:bodyPr/>
                    <a:lstStyle/>
                    <a:p>
                      <a:pPr algn="l" fontAlgn="ctr"/>
                      <a:r>
                        <a:rPr lang="en-US" sz="600" u="none" strike="noStrike" cap="none" spc="0">
                          <a:solidFill>
                            <a:schemeClr val="tx1"/>
                          </a:solidFill>
                          <a:effectLst/>
                        </a:rPr>
                        <a:t>Country of birth of the decedent. </a:t>
                      </a:r>
                      <a:endParaRPr lang="en-US" sz="600" b="0" i="0" u="none" strike="noStrike" cap="none" spc="0">
                        <a:solidFill>
                          <a:schemeClr val="tx1"/>
                        </a:solidFill>
                        <a:effectLst/>
                        <a:latin typeface="Calibri" panose="020F0502020204030204" pitchFamily="34" charset="0"/>
                      </a:endParaRPr>
                    </a:p>
                  </a:txBody>
                  <a:tcPr marL="1588" marR="1588" marT="47295" marB="0" anchor="ctr">
                    <a:lnL w="12700" cmpd="sng">
                      <a:noFill/>
                      <a:prstDash val="solid"/>
                    </a:lnL>
                    <a:lnR w="12700" cmpd="sng">
                      <a:noFill/>
                      <a:prstDash val="solid"/>
                    </a:lnR>
                    <a:lnT w="9525" cap="flat" cmpd="sng" algn="ctr">
                      <a:solidFill>
                        <a:schemeClr val="tx1">
                          <a:lumMod val="50000"/>
                          <a:lumOff val="50000"/>
                        </a:schemeClr>
                      </a:solidFill>
                      <a:prstDash val="solid"/>
                    </a:lnT>
                    <a:lnB w="9525" cap="flat" cmpd="sng" algn="ctr">
                      <a:solidFill>
                        <a:schemeClr val="tx1">
                          <a:lumMod val="50000"/>
                          <a:lumOff val="50000"/>
                        </a:schemeClr>
                      </a:solidFill>
                      <a:prstDash val="solid"/>
                    </a:lnB>
                    <a:solidFill>
                      <a:schemeClr val="bg1">
                        <a:lumMod val="95000"/>
                      </a:schemeClr>
                    </a:solidFill>
                  </a:tcPr>
                </a:tc>
                <a:extLst>
                  <a:ext uri="{0D108BD9-81ED-4DB2-BD59-A6C34878D82A}">
                    <a16:rowId xmlns:a16="http://schemas.microsoft.com/office/drawing/2014/main" val="1802752823"/>
                  </a:ext>
                </a:extLst>
              </a:tr>
              <a:tr h="170721">
                <a:tc>
                  <a:txBody>
                    <a:bodyPr/>
                    <a:lstStyle/>
                    <a:p>
                      <a:pPr algn="l" fontAlgn="ctr"/>
                      <a:r>
                        <a:rPr lang="en-US" sz="600" u="none" strike="noStrike" cap="none" spc="0">
                          <a:solidFill>
                            <a:schemeClr val="tx1"/>
                          </a:solidFill>
                          <a:effectLst/>
                        </a:rPr>
                        <a:t>Region of origin</a:t>
                      </a:r>
                      <a:endParaRPr lang="en-US" sz="600" b="1" i="0" u="none" strike="noStrike" cap="none" spc="0">
                        <a:solidFill>
                          <a:schemeClr val="tx1"/>
                        </a:solidFill>
                        <a:effectLst/>
                        <a:latin typeface="Calibri" panose="020F0502020204030204" pitchFamily="34" charset="0"/>
                      </a:endParaRPr>
                    </a:p>
                  </a:txBody>
                  <a:tcPr marL="1588" marR="1588" marT="47295" marB="0" anchor="ctr">
                    <a:lnL w="12700" cmpd="sng">
                      <a:noFill/>
                      <a:prstDash val="solid"/>
                    </a:lnL>
                    <a:lnR w="12700" cmpd="sng">
                      <a:noFill/>
                      <a:prstDash val="solid"/>
                    </a:lnR>
                    <a:lnT w="9525" cap="flat" cmpd="sng" algn="ctr">
                      <a:solidFill>
                        <a:schemeClr val="tx1">
                          <a:lumMod val="50000"/>
                          <a:lumOff val="50000"/>
                        </a:schemeClr>
                      </a:solidFill>
                      <a:prstDash val="solid"/>
                    </a:lnT>
                    <a:lnB w="9525" cap="flat" cmpd="sng" algn="ctr">
                      <a:solidFill>
                        <a:schemeClr val="tx1">
                          <a:lumMod val="50000"/>
                          <a:lumOff val="50000"/>
                        </a:schemeClr>
                      </a:solidFill>
                      <a:prstDash val="solid"/>
                    </a:lnB>
                    <a:solidFill>
                      <a:schemeClr val="bg1">
                        <a:lumMod val="95000"/>
                      </a:schemeClr>
                    </a:solidFill>
                  </a:tcPr>
                </a:tc>
                <a:tc>
                  <a:txBody>
                    <a:bodyPr/>
                    <a:lstStyle/>
                    <a:p>
                      <a:pPr algn="l" fontAlgn="ctr"/>
                      <a:r>
                        <a:rPr lang="en-US" sz="600" u="none" strike="noStrike" cap="none" spc="0">
                          <a:solidFill>
                            <a:schemeClr val="tx1"/>
                          </a:solidFill>
                          <a:effectLst/>
                        </a:rPr>
                        <a:t>Region of origin of the decedent(s).</a:t>
                      </a:r>
                      <a:endParaRPr lang="en-US" sz="600" b="0" i="0" u="none" strike="noStrike" cap="none" spc="0">
                        <a:solidFill>
                          <a:schemeClr val="tx1"/>
                        </a:solidFill>
                        <a:effectLst/>
                        <a:latin typeface="Calibri" panose="020F0502020204030204" pitchFamily="34" charset="0"/>
                      </a:endParaRPr>
                    </a:p>
                  </a:txBody>
                  <a:tcPr marL="1588" marR="1588" marT="47295" marB="0" anchor="ctr">
                    <a:lnL w="12700" cmpd="sng">
                      <a:noFill/>
                      <a:prstDash val="solid"/>
                    </a:lnL>
                    <a:lnR w="12700" cmpd="sng">
                      <a:noFill/>
                      <a:prstDash val="solid"/>
                    </a:lnR>
                    <a:lnT w="9525" cap="flat" cmpd="sng" algn="ctr">
                      <a:solidFill>
                        <a:schemeClr val="tx1">
                          <a:lumMod val="50000"/>
                          <a:lumOff val="50000"/>
                        </a:schemeClr>
                      </a:solidFill>
                      <a:prstDash val="solid"/>
                    </a:lnT>
                    <a:lnB w="9525" cap="flat" cmpd="sng" algn="ctr">
                      <a:solidFill>
                        <a:schemeClr val="tx1">
                          <a:lumMod val="50000"/>
                          <a:lumOff val="50000"/>
                        </a:schemeClr>
                      </a:solidFill>
                      <a:prstDash val="solid"/>
                    </a:lnB>
                    <a:solidFill>
                      <a:schemeClr val="bg1">
                        <a:lumMod val="95000"/>
                      </a:schemeClr>
                    </a:solidFill>
                  </a:tcPr>
                </a:tc>
                <a:extLst>
                  <a:ext uri="{0D108BD9-81ED-4DB2-BD59-A6C34878D82A}">
                    <a16:rowId xmlns:a16="http://schemas.microsoft.com/office/drawing/2014/main" val="2498063633"/>
                  </a:ext>
                </a:extLst>
              </a:tr>
              <a:tr h="271145">
                <a:tc>
                  <a:txBody>
                    <a:bodyPr/>
                    <a:lstStyle/>
                    <a:p>
                      <a:pPr algn="l" fontAlgn="ctr"/>
                      <a:r>
                        <a:rPr lang="en-US" sz="600" u="none" strike="noStrike" cap="none" spc="0">
                          <a:solidFill>
                            <a:schemeClr val="tx1"/>
                          </a:solidFill>
                          <a:effectLst/>
                        </a:rPr>
                        <a:t>Cause of death</a:t>
                      </a:r>
                      <a:endParaRPr lang="en-US" sz="600" b="1" i="0" u="none" strike="noStrike" cap="none" spc="0">
                        <a:solidFill>
                          <a:schemeClr val="tx1"/>
                        </a:solidFill>
                        <a:effectLst/>
                        <a:latin typeface="Calibri" panose="020F0502020204030204" pitchFamily="34" charset="0"/>
                      </a:endParaRPr>
                    </a:p>
                  </a:txBody>
                  <a:tcPr marL="1588" marR="1588" marT="47295" marB="0" anchor="ctr">
                    <a:lnL w="12700" cmpd="sng">
                      <a:noFill/>
                      <a:prstDash val="solid"/>
                    </a:lnL>
                    <a:lnR w="12700" cmpd="sng">
                      <a:noFill/>
                      <a:prstDash val="solid"/>
                    </a:lnR>
                    <a:lnT w="9525" cap="flat" cmpd="sng" algn="ctr">
                      <a:solidFill>
                        <a:schemeClr val="tx1">
                          <a:lumMod val="50000"/>
                          <a:lumOff val="50000"/>
                        </a:schemeClr>
                      </a:solidFill>
                      <a:prstDash val="solid"/>
                    </a:lnT>
                    <a:lnB w="9525" cap="flat" cmpd="sng" algn="ctr">
                      <a:solidFill>
                        <a:schemeClr val="tx1">
                          <a:lumMod val="50000"/>
                          <a:lumOff val="50000"/>
                        </a:schemeClr>
                      </a:solidFill>
                      <a:prstDash val="solid"/>
                    </a:lnB>
                    <a:solidFill>
                      <a:schemeClr val="bg1">
                        <a:lumMod val="95000"/>
                      </a:schemeClr>
                    </a:solidFill>
                  </a:tcPr>
                </a:tc>
                <a:tc>
                  <a:txBody>
                    <a:bodyPr/>
                    <a:lstStyle/>
                    <a:p>
                      <a:pPr algn="l" fontAlgn="ctr"/>
                      <a:r>
                        <a:rPr lang="en-US" sz="600" u="none" strike="noStrike" cap="none" spc="0">
                          <a:solidFill>
                            <a:schemeClr val="tx1"/>
                          </a:solidFill>
                          <a:effectLst/>
                        </a:rPr>
                        <a:t>The determination of conditions resulting in the migrant's death i.e. the circumstances of the event that produced the fatal injury.</a:t>
                      </a:r>
                      <a:endParaRPr lang="en-US" sz="600" b="0" i="0" u="none" strike="noStrike" cap="none" spc="0">
                        <a:solidFill>
                          <a:schemeClr val="tx1"/>
                        </a:solidFill>
                        <a:effectLst/>
                        <a:latin typeface="Calibri" panose="020F0502020204030204" pitchFamily="34" charset="0"/>
                      </a:endParaRPr>
                    </a:p>
                  </a:txBody>
                  <a:tcPr marL="1588" marR="1588" marT="47295" marB="0" anchor="ctr">
                    <a:lnL w="12700" cmpd="sng">
                      <a:noFill/>
                      <a:prstDash val="solid"/>
                    </a:lnL>
                    <a:lnR w="12700" cmpd="sng">
                      <a:noFill/>
                      <a:prstDash val="solid"/>
                    </a:lnR>
                    <a:lnT w="9525" cap="flat" cmpd="sng" algn="ctr">
                      <a:solidFill>
                        <a:schemeClr val="tx1">
                          <a:lumMod val="50000"/>
                          <a:lumOff val="50000"/>
                        </a:schemeClr>
                      </a:solidFill>
                      <a:prstDash val="solid"/>
                    </a:lnT>
                    <a:lnB w="9525" cap="flat" cmpd="sng" algn="ctr">
                      <a:solidFill>
                        <a:schemeClr val="tx1">
                          <a:lumMod val="50000"/>
                          <a:lumOff val="50000"/>
                        </a:schemeClr>
                      </a:solidFill>
                      <a:prstDash val="solid"/>
                    </a:lnB>
                    <a:solidFill>
                      <a:schemeClr val="bg1">
                        <a:lumMod val="95000"/>
                      </a:schemeClr>
                    </a:solidFill>
                  </a:tcPr>
                </a:tc>
                <a:extLst>
                  <a:ext uri="{0D108BD9-81ED-4DB2-BD59-A6C34878D82A}">
                    <a16:rowId xmlns:a16="http://schemas.microsoft.com/office/drawing/2014/main" val="2590231251"/>
                  </a:ext>
                </a:extLst>
              </a:tr>
              <a:tr h="271145">
                <a:tc>
                  <a:txBody>
                    <a:bodyPr/>
                    <a:lstStyle/>
                    <a:p>
                      <a:pPr algn="l" fontAlgn="ctr"/>
                      <a:r>
                        <a:rPr lang="en-US" sz="600" u="none" strike="noStrike" cap="none" spc="0">
                          <a:solidFill>
                            <a:schemeClr val="tx1"/>
                          </a:solidFill>
                          <a:effectLst/>
                        </a:rPr>
                        <a:t>Location description</a:t>
                      </a:r>
                      <a:endParaRPr lang="en-US" sz="600" b="1" i="0" u="none" strike="noStrike" cap="none" spc="0">
                        <a:solidFill>
                          <a:schemeClr val="tx1"/>
                        </a:solidFill>
                        <a:effectLst/>
                        <a:latin typeface="Calibri" panose="020F0502020204030204" pitchFamily="34" charset="0"/>
                      </a:endParaRPr>
                    </a:p>
                  </a:txBody>
                  <a:tcPr marL="1588" marR="1588" marT="47295" marB="0" anchor="ctr">
                    <a:lnL w="12700" cmpd="sng">
                      <a:noFill/>
                      <a:prstDash val="solid"/>
                    </a:lnL>
                    <a:lnR w="12700" cmpd="sng">
                      <a:noFill/>
                      <a:prstDash val="solid"/>
                    </a:lnR>
                    <a:lnT w="9525" cap="flat" cmpd="sng" algn="ctr">
                      <a:solidFill>
                        <a:schemeClr val="tx1">
                          <a:lumMod val="50000"/>
                          <a:lumOff val="50000"/>
                        </a:schemeClr>
                      </a:solidFill>
                      <a:prstDash val="solid"/>
                    </a:lnT>
                    <a:lnB w="9525" cap="flat" cmpd="sng" algn="ctr">
                      <a:solidFill>
                        <a:schemeClr val="tx1">
                          <a:lumMod val="50000"/>
                          <a:lumOff val="50000"/>
                        </a:schemeClr>
                      </a:solidFill>
                      <a:prstDash val="solid"/>
                    </a:lnB>
                    <a:solidFill>
                      <a:schemeClr val="bg1">
                        <a:lumMod val="95000"/>
                      </a:schemeClr>
                    </a:solidFill>
                  </a:tcPr>
                </a:tc>
                <a:tc>
                  <a:txBody>
                    <a:bodyPr/>
                    <a:lstStyle/>
                    <a:p>
                      <a:pPr algn="l" fontAlgn="ctr"/>
                      <a:r>
                        <a:rPr lang="en-US" sz="600" u="none" strike="noStrike" cap="none" spc="0">
                          <a:solidFill>
                            <a:schemeClr val="tx1"/>
                          </a:solidFill>
                          <a:effectLst/>
                        </a:rPr>
                        <a:t>Place where the death(s) occurred or where the body or bodies were found. Nearby towns or cities or borders are included where possible.</a:t>
                      </a:r>
                      <a:endParaRPr lang="en-US" sz="600" b="0" i="0" u="none" strike="noStrike" cap="none" spc="0">
                        <a:solidFill>
                          <a:schemeClr val="tx1"/>
                        </a:solidFill>
                        <a:effectLst/>
                        <a:latin typeface="Calibri" panose="020F0502020204030204" pitchFamily="34" charset="0"/>
                      </a:endParaRPr>
                    </a:p>
                  </a:txBody>
                  <a:tcPr marL="1588" marR="1588" marT="47295" marB="0" anchor="ctr">
                    <a:lnL w="12700" cmpd="sng">
                      <a:noFill/>
                      <a:prstDash val="solid"/>
                    </a:lnL>
                    <a:lnR w="12700" cmpd="sng">
                      <a:noFill/>
                      <a:prstDash val="solid"/>
                    </a:lnR>
                    <a:lnT w="9525" cap="flat" cmpd="sng" algn="ctr">
                      <a:solidFill>
                        <a:schemeClr val="tx1">
                          <a:lumMod val="50000"/>
                          <a:lumOff val="50000"/>
                        </a:schemeClr>
                      </a:solidFill>
                      <a:prstDash val="solid"/>
                    </a:lnT>
                    <a:lnB w="9525" cap="flat" cmpd="sng" algn="ctr">
                      <a:solidFill>
                        <a:schemeClr val="tx1">
                          <a:lumMod val="50000"/>
                          <a:lumOff val="50000"/>
                        </a:schemeClr>
                      </a:solidFill>
                      <a:prstDash val="solid"/>
                    </a:lnB>
                    <a:solidFill>
                      <a:schemeClr val="bg1">
                        <a:lumMod val="95000"/>
                      </a:schemeClr>
                    </a:solidFill>
                  </a:tcPr>
                </a:tc>
                <a:extLst>
                  <a:ext uri="{0D108BD9-81ED-4DB2-BD59-A6C34878D82A}">
                    <a16:rowId xmlns:a16="http://schemas.microsoft.com/office/drawing/2014/main" val="734227264"/>
                  </a:ext>
                </a:extLst>
              </a:tr>
              <a:tr h="170721">
                <a:tc>
                  <a:txBody>
                    <a:bodyPr/>
                    <a:lstStyle/>
                    <a:p>
                      <a:pPr algn="l" fontAlgn="ctr"/>
                      <a:r>
                        <a:rPr lang="en-US" sz="600" u="none" strike="noStrike" cap="none" spc="0">
                          <a:solidFill>
                            <a:schemeClr val="tx1"/>
                          </a:solidFill>
                          <a:effectLst/>
                        </a:rPr>
                        <a:t>Location coordinates</a:t>
                      </a:r>
                      <a:endParaRPr lang="en-US" sz="600" b="1" i="0" u="none" strike="noStrike" cap="none" spc="0">
                        <a:solidFill>
                          <a:schemeClr val="tx1"/>
                        </a:solidFill>
                        <a:effectLst/>
                        <a:latin typeface="Calibri" panose="020F0502020204030204" pitchFamily="34" charset="0"/>
                      </a:endParaRPr>
                    </a:p>
                  </a:txBody>
                  <a:tcPr marL="1588" marR="1588" marT="47295" marB="0" anchor="ctr">
                    <a:lnL w="12700" cmpd="sng">
                      <a:noFill/>
                      <a:prstDash val="solid"/>
                    </a:lnL>
                    <a:lnR w="12700" cmpd="sng">
                      <a:noFill/>
                      <a:prstDash val="solid"/>
                    </a:lnR>
                    <a:lnT w="9525" cap="flat" cmpd="sng" algn="ctr">
                      <a:solidFill>
                        <a:schemeClr val="tx1">
                          <a:lumMod val="50000"/>
                          <a:lumOff val="50000"/>
                        </a:schemeClr>
                      </a:solidFill>
                      <a:prstDash val="solid"/>
                    </a:lnT>
                    <a:lnB w="9525" cap="flat" cmpd="sng" algn="ctr">
                      <a:solidFill>
                        <a:schemeClr val="tx1">
                          <a:lumMod val="50000"/>
                          <a:lumOff val="50000"/>
                        </a:schemeClr>
                      </a:solidFill>
                      <a:prstDash val="solid"/>
                    </a:lnB>
                    <a:solidFill>
                      <a:schemeClr val="bg1">
                        <a:lumMod val="95000"/>
                      </a:schemeClr>
                    </a:solidFill>
                  </a:tcPr>
                </a:tc>
                <a:tc>
                  <a:txBody>
                    <a:bodyPr/>
                    <a:lstStyle/>
                    <a:p>
                      <a:pPr algn="l" fontAlgn="ctr"/>
                      <a:r>
                        <a:rPr lang="en-US" sz="600" u="none" strike="noStrike" cap="none" spc="0">
                          <a:solidFill>
                            <a:schemeClr val="tx1"/>
                          </a:solidFill>
                          <a:effectLst/>
                        </a:rPr>
                        <a:t>Place where the death(s) occurred or where the body or bodies were found.</a:t>
                      </a:r>
                      <a:endParaRPr lang="en-US" sz="600" b="0" i="0" u="none" strike="noStrike" cap="none" spc="0">
                        <a:solidFill>
                          <a:schemeClr val="tx1"/>
                        </a:solidFill>
                        <a:effectLst/>
                        <a:latin typeface="Calibri" panose="020F0502020204030204" pitchFamily="34" charset="0"/>
                      </a:endParaRPr>
                    </a:p>
                  </a:txBody>
                  <a:tcPr marL="1588" marR="1588" marT="47295" marB="0" anchor="ctr">
                    <a:lnL w="12700" cmpd="sng">
                      <a:noFill/>
                      <a:prstDash val="solid"/>
                    </a:lnL>
                    <a:lnR w="12700" cmpd="sng">
                      <a:noFill/>
                      <a:prstDash val="solid"/>
                    </a:lnR>
                    <a:lnT w="9525" cap="flat" cmpd="sng" algn="ctr">
                      <a:solidFill>
                        <a:schemeClr val="tx1">
                          <a:lumMod val="50000"/>
                          <a:lumOff val="50000"/>
                        </a:schemeClr>
                      </a:solidFill>
                      <a:prstDash val="solid"/>
                    </a:lnT>
                    <a:lnB w="9525" cap="flat" cmpd="sng" algn="ctr">
                      <a:solidFill>
                        <a:schemeClr val="tx1">
                          <a:lumMod val="50000"/>
                          <a:lumOff val="50000"/>
                        </a:schemeClr>
                      </a:solidFill>
                      <a:prstDash val="solid"/>
                    </a:lnB>
                    <a:solidFill>
                      <a:schemeClr val="bg1">
                        <a:lumMod val="95000"/>
                      </a:schemeClr>
                    </a:solidFill>
                  </a:tcPr>
                </a:tc>
                <a:extLst>
                  <a:ext uri="{0D108BD9-81ED-4DB2-BD59-A6C34878D82A}">
                    <a16:rowId xmlns:a16="http://schemas.microsoft.com/office/drawing/2014/main" val="3823480171"/>
                  </a:ext>
                </a:extLst>
              </a:tr>
              <a:tr h="170721">
                <a:tc>
                  <a:txBody>
                    <a:bodyPr/>
                    <a:lstStyle/>
                    <a:p>
                      <a:pPr algn="l" fontAlgn="ctr"/>
                      <a:r>
                        <a:rPr lang="en-US" sz="600" u="none" strike="noStrike" cap="none" spc="0">
                          <a:solidFill>
                            <a:schemeClr val="tx1"/>
                          </a:solidFill>
                          <a:effectLst/>
                        </a:rPr>
                        <a:t>Migration route</a:t>
                      </a:r>
                      <a:endParaRPr lang="en-US" sz="600" b="1" i="0" u="none" strike="noStrike" cap="none" spc="0">
                        <a:solidFill>
                          <a:schemeClr val="tx1"/>
                        </a:solidFill>
                        <a:effectLst/>
                        <a:latin typeface="Calibri" panose="020F0502020204030204" pitchFamily="34" charset="0"/>
                      </a:endParaRPr>
                    </a:p>
                  </a:txBody>
                  <a:tcPr marL="1588" marR="1588" marT="47295" marB="0" anchor="ctr">
                    <a:lnL w="12700" cmpd="sng">
                      <a:noFill/>
                      <a:prstDash val="solid"/>
                    </a:lnL>
                    <a:lnR w="12700" cmpd="sng">
                      <a:noFill/>
                      <a:prstDash val="solid"/>
                    </a:lnR>
                    <a:lnT w="9525" cap="flat" cmpd="sng" algn="ctr">
                      <a:solidFill>
                        <a:schemeClr val="tx1">
                          <a:lumMod val="50000"/>
                          <a:lumOff val="50000"/>
                        </a:schemeClr>
                      </a:solidFill>
                      <a:prstDash val="solid"/>
                    </a:lnT>
                    <a:lnB w="9525" cap="flat" cmpd="sng" algn="ctr">
                      <a:solidFill>
                        <a:schemeClr val="tx1">
                          <a:lumMod val="50000"/>
                          <a:lumOff val="50000"/>
                        </a:schemeClr>
                      </a:solidFill>
                      <a:prstDash val="solid"/>
                    </a:lnB>
                    <a:solidFill>
                      <a:schemeClr val="bg1">
                        <a:lumMod val="95000"/>
                      </a:schemeClr>
                    </a:solidFill>
                  </a:tcPr>
                </a:tc>
                <a:tc>
                  <a:txBody>
                    <a:bodyPr/>
                    <a:lstStyle/>
                    <a:p>
                      <a:pPr algn="l" fontAlgn="ctr"/>
                      <a:r>
                        <a:rPr lang="en-US" sz="600" u="none" strike="noStrike" cap="none" spc="0">
                          <a:solidFill>
                            <a:schemeClr val="tx1"/>
                          </a:solidFill>
                          <a:effectLst/>
                        </a:rPr>
                        <a:t>Name of the migrant route on which incident occurred, if known. </a:t>
                      </a:r>
                      <a:endParaRPr lang="en-US" sz="600" b="0" i="0" u="none" strike="noStrike" cap="none" spc="0">
                        <a:solidFill>
                          <a:schemeClr val="tx1"/>
                        </a:solidFill>
                        <a:effectLst/>
                        <a:latin typeface="Calibri" panose="020F0502020204030204" pitchFamily="34" charset="0"/>
                      </a:endParaRPr>
                    </a:p>
                  </a:txBody>
                  <a:tcPr marL="1588" marR="1588" marT="47295" marB="0" anchor="ctr">
                    <a:lnL w="12700" cmpd="sng">
                      <a:noFill/>
                      <a:prstDash val="solid"/>
                    </a:lnL>
                    <a:lnR w="12700" cmpd="sng">
                      <a:noFill/>
                      <a:prstDash val="solid"/>
                    </a:lnR>
                    <a:lnT w="9525" cap="flat" cmpd="sng" algn="ctr">
                      <a:solidFill>
                        <a:schemeClr val="tx1">
                          <a:lumMod val="50000"/>
                          <a:lumOff val="50000"/>
                        </a:schemeClr>
                      </a:solidFill>
                      <a:prstDash val="solid"/>
                    </a:lnT>
                    <a:lnB w="9525" cap="flat" cmpd="sng" algn="ctr">
                      <a:solidFill>
                        <a:schemeClr val="tx1">
                          <a:lumMod val="50000"/>
                          <a:lumOff val="50000"/>
                        </a:schemeClr>
                      </a:solidFill>
                      <a:prstDash val="solid"/>
                    </a:lnB>
                    <a:solidFill>
                      <a:schemeClr val="bg1">
                        <a:lumMod val="95000"/>
                      </a:schemeClr>
                    </a:solidFill>
                  </a:tcPr>
                </a:tc>
                <a:extLst>
                  <a:ext uri="{0D108BD9-81ED-4DB2-BD59-A6C34878D82A}">
                    <a16:rowId xmlns:a16="http://schemas.microsoft.com/office/drawing/2014/main" val="1923566520"/>
                  </a:ext>
                </a:extLst>
              </a:tr>
              <a:tr h="271145">
                <a:tc>
                  <a:txBody>
                    <a:bodyPr/>
                    <a:lstStyle/>
                    <a:p>
                      <a:pPr algn="l" fontAlgn="ctr"/>
                      <a:r>
                        <a:rPr lang="en-US" sz="600" u="none" strike="noStrike" cap="none" spc="0">
                          <a:solidFill>
                            <a:schemeClr val="tx1"/>
                          </a:solidFill>
                          <a:effectLst/>
                        </a:rPr>
                        <a:t>UNSD geographical grouping</a:t>
                      </a:r>
                      <a:endParaRPr lang="en-US" sz="600" b="1" i="0" u="none" strike="noStrike" cap="none" spc="0">
                        <a:solidFill>
                          <a:schemeClr val="tx1"/>
                        </a:solidFill>
                        <a:effectLst/>
                        <a:latin typeface="Calibri" panose="020F0502020204030204" pitchFamily="34" charset="0"/>
                      </a:endParaRPr>
                    </a:p>
                  </a:txBody>
                  <a:tcPr marL="1588" marR="1588" marT="47295" marB="0" anchor="ctr">
                    <a:lnL w="12700" cmpd="sng">
                      <a:noFill/>
                      <a:prstDash val="solid"/>
                    </a:lnL>
                    <a:lnR w="12700" cmpd="sng">
                      <a:noFill/>
                      <a:prstDash val="solid"/>
                    </a:lnR>
                    <a:lnT w="9525" cap="flat" cmpd="sng" algn="ctr">
                      <a:solidFill>
                        <a:schemeClr val="tx1">
                          <a:lumMod val="50000"/>
                          <a:lumOff val="50000"/>
                        </a:schemeClr>
                      </a:solidFill>
                      <a:prstDash val="solid"/>
                    </a:lnT>
                    <a:lnB w="9525" cap="flat" cmpd="sng" algn="ctr">
                      <a:solidFill>
                        <a:schemeClr val="tx1">
                          <a:lumMod val="50000"/>
                          <a:lumOff val="50000"/>
                        </a:schemeClr>
                      </a:solidFill>
                      <a:prstDash val="solid"/>
                    </a:lnB>
                    <a:solidFill>
                      <a:schemeClr val="bg1">
                        <a:lumMod val="95000"/>
                      </a:schemeClr>
                    </a:solidFill>
                  </a:tcPr>
                </a:tc>
                <a:tc>
                  <a:txBody>
                    <a:bodyPr/>
                    <a:lstStyle/>
                    <a:p>
                      <a:pPr algn="l" fontAlgn="b"/>
                      <a:r>
                        <a:rPr lang="en-US" sz="600" u="none" strike="noStrike" cap="none" spc="0">
                          <a:solidFill>
                            <a:schemeClr val="tx1"/>
                          </a:solidFill>
                          <a:effectLst/>
                        </a:rPr>
                        <a:t>Geographical region in which the incident took place, as designated by the United Nations Statistics Division (UNSD) geoscheme.</a:t>
                      </a:r>
                      <a:endParaRPr lang="en-US" sz="600" b="0" i="0" u="none" strike="noStrike" cap="none" spc="0">
                        <a:solidFill>
                          <a:schemeClr val="tx1"/>
                        </a:solidFill>
                        <a:effectLst/>
                        <a:latin typeface="Calibri" panose="020F0502020204030204" pitchFamily="34" charset="0"/>
                      </a:endParaRPr>
                    </a:p>
                  </a:txBody>
                  <a:tcPr marL="1588" marR="1588" marT="47295" marB="0" anchor="b">
                    <a:lnL w="12700" cmpd="sng">
                      <a:noFill/>
                      <a:prstDash val="solid"/>
                    </a:lnL>
                    <a:lnR w="12700" cmpd="sng">
                      <a:noFill/>
                      <a:prstDash val="solid"/>
                    </a:lnR>
                    <a:lnT w="9525" cap="flat" cmpd="sng" algn="ctr">
                      <a:solidFill>
                        <a:schemeClr val="tx1">
                          <a:lumMod val="50000"/>
                          <a:lumOff val="50000"/>
                        </a:schemeClr>
                      </a:solidFill>
                      <a:prstDash val="solid"/>
                    </a:lnT>
                    <a:lnB w="9525" cap="flat" cmpd="sng" algn="ctr">
                      <a:solidFill>
                        <a:schemeClr val="tx1">
                          <a:lumMod val="50000"/>
                          <a:lumOff val="50000"/>
                        </a:schemeClr>
                      </a:solidFill>
                      <a:prstDash val="solid"/>
                    </a:lnB>
                    <a:solidFill>
                      <a:schemeClr val="bg1">
                        <a:lumMod val="95000"/>
                      </a:schemeClr>
                    </a:solidFill>
                  </a:tcPr>
                </a:tc>
                <a:extLst>
                  <a:ext uri="{0D108BD9-81ED-4DB2-BD59-A6C34878D82A}">
                    <a16:rowId xmlns:a16="http://schemas.microsoft.com/office/drawing/2014/main" val="240646251"/>
                  </a:ext>
                </a:extLst>
              </a:tr>
              <a:tr h="170721">
                <a:tc>
                  <a:txBody>
                    <a:bodyPr/>
                    <a:lstStyle/>
                    <a:p>
                      <a:pPr algn="l" fontAlgn="ctr"/>
                      <a:r>
                        <a:rPr lang="en-US" sz="600" u="none" strike="noStrike" cap="none" spc="0">
                          <a:solidFill>
                            <a:schemeClr val="tx1"/>
                          </a:solidFill>
                          <a:effectLst/>
                        </a:rPr>
                        <a:t>Information source</a:t>
                      </a:r>
                      <a:endParaRPr lang="en-US" sz="600" b="1" i="0" u="none" strike="noStrike" cap="none" spc="0">
                        <a:solidFill>
                          <a:schemeClr val="tx1"/>
                        </a:solidFill>
                        <a:effectLst/>
                        <a:latin typeface="Calibri" panose="020F0502020204030204" pitchFamily="34" charset="0"/>
                      </a:endParaRPr>
                    </a:p>
                  </a:txBody>
                  <a:tcPr marL="1588" marR="1588" marT="47295" marB="0" anchor="ctr">
                    <a:lnL w="12700" cmpd="sng">
                      <a:noFill/>
                      <a:prstDash val="solid"/>
                    </a:lnL>
                    <a:lnR w="12700" cmpd="sng">
                      <a:noFill/>
                      <a:prstDash val="solid"/>
                    </a:lnR>
                    <a:lnT w="9525" cap="flat" cmpd="sng" algn="ctr">
                      <a:solidFill>
                        <a:schemeClr val="tx1">
                          <a:lumMod val="50000"/>
                          <a:lumOff val="50000"/>
                        </a:schemeClr>
                      </a:solidFill>
                      <a:prstDash val="solid"/>
                    </a:lnT>
                    <a:lnB w="9525" cap="flat" cmpd="sng" algn="ctr">
                      <a:solidFill>
                        <a:schemeClr val="tx1">
                          <a:lumMod val="50000"/>
                          <a:lumOff val="50000"/>
                        </a:schemeClr>
                      </a:solidFill>
                      <a:prstDash val="solid"/>
                    </a:lnB>
                    <a:solidFill>
                      <a:schemeClr val="bg1">
                        <a:lumMod val="95000"/>
                      </a:schemeClr>
                    </a:solidFill>
                  </a:tcPr>
                </a:tc>
                <a:tc>
                  <a:txBody>
                    <a:bodyPr/>
                    <a:lstStyle/>
                    <a:p>
                      <a:pPr algn="l" fontAlgn="ctr"/>
                      <a:r>
                        <a:rPr lang="en-US" sz="600" u="none" strike="noStrike" cap="none" spc="0">
                          <a:solidFill>
                            <a:schemeClr val="tx1"/>
                          </a:solidFill>
                          <a:effectLst/>
                        </a:rPr>
                        <a:t>Name of source of information for each incident. Multiple sources may be listed.</a:t>
                      </a:r>
                      <a:endParaRPr lang="en-US" sz="600" b="0" i="0" u="none" strike="noStrike" cap="none" spc="0">
                        <a:solidFill>
                          <a:schemeClr val="tx1"/>
                        </a:solidFill>
                        <a:effectLst/>
                        <a:latin typeface="Calibri" panose="020F0502020204030204" pitchFamily="34" charset="0"/>
                      </a:endParaRPr>
                    </a:p>
                  </a:txBody>
                  <a:tcPr marL="1588" marR="1588" marT="47295" marB="0" anchor="ctr">
                    <a:lnL w="12700" cmpd="sng">
                      <a:noFill/>
                      <a:prstDash val="solid"/>
                    </a:lnL>
                    <a:lnR w="12700" cmpd="sng">
                      <a:noFill/>
                      <a:prstDash val="solid"/>
                    </a:lnR>
                    <a:lnT w="9525" cap="flat" cmpd="sng" algn="ctr">
                      <a:solidFill>
                        <a:schemeClr val="tx1">
                          <a:lumMod val="50000"/>
                          <a:lumOff val="50000"/>
                        </a:schemeClr>
                      </a:solidFill>
                      <a:prstDash val="solid"/>
                    </a:lnT>
                    <a:lnB w="9525" cap="flat" cmpd="sng" algn="ctr">
                      <a:solidFill>
                        <a:schemeClr val="tx1">
                          <a:lumMod val="50000"/>
                          <a:lumOff val="50000"/>
                        </a:schemeClr>
                      </a:solidFill>
                      <a:prstDash val="solid"/>
                    </a:lnB>
                    <a:solidFill>
                      <a:schemeClr val="bg1">
                        <a:lumMod val="95000"/>
                      </a:schemeClr>
                    </a:solidFill>
                  </a:tcPr>
                </a:tc>
                <a:extLst>
                  <a:ext uri="{0D108BD9-81ED-4DB2-BD59-A6C34878D82A}">
                    <a16:rowId xmlns:a16="http://schemas.microsoft.com/office/drawing/2014/main" val="3161007313"/>
                  </a:ext>
                </a:extLst>
              </a:tr>
              <a:tr h="271145">
                <a:tc>
                  <a:txBody>
                    <a:bodyPr/>
                    <a:lstStyle/>
                    <a:p>
                      <a:pPr algn="l" fontAlgn="ctr"/>
                      <a:r>
                        <a:rPr lang="en-US" sz="600" u="none" strike="noStrike" cap="none" spc="0">
                          <a:solidFill>
                            <a:schemeClr val="tx1"/>
                          </a:solidFill>
                          <a:effectLst/>
                        </a:rPr>
                        <a:t>Link</a:t>
                      </a:r>
                      <a:endParaRPr lang="en-US" sz="600" b="1" i="0" u="none" strike="noStrike" cap="none" spc="0">
                        <a:solidFill>
                          <a:schemeClr val="tx1"/>
                        </a:solidFill>
                        <a:effectLst/>
                        <a:latin typeface="Calibri" panose="020F0502020204030204" pitchFamily="34" charset="0"/>
                      </a:endParaRPr>
                    </a:p>
                  </a:txBody>
                  <a:tcPr marL="1588" marR="1588" marT="47295" marB="0" anchor="ctr">
                    <a:lnL w="12700" cmpd="sng">
                      <a:noFill/>
                      <a:prstDash val="solid"/>
                    </a:lnL>
                    <a:lnR w="12700" cmpd="sng">
                      <a:noFill/>
                      <a:prstDash val="solid"/>
                    </a:lnR>
                    <a:lnT w="9525" cap="flat" cmpd="sng" algn="ctr">
                      <a:solidFill>
                        <a:schemeClr val="tx1">
                          <a:lumMod val="50000"/>
                          <a:lumOff val="50000"/>
                        </a:schemeClr>
                      </a:solidFill>
                      <a:prstDash val="solid"/>
                    </a:lnT>
                    <a:lnB w="9525" cap="flat" cmpd="sng" algn="ctr">
                      <a:solidFill>
                        <a:schemeClr val="tx1">
                          <a:lumMod val="50000"/>
                          <a:lumOff val="50000"/>
                        </a:schemeClr>
                      </a:solidFill>
                      <a:prstDash val="solid"/>
                    </a:lnB>
                    <a:solidFill>
                      <a:schemeClr val="bg1">
                        <a:lumMod val="95000"/>
                      </a:schemeClr>
                    </a:solidFill>
                  </a:tcPr>
                </a:tc>
                <a:tc>
                  <a:txBody>
                    <a:bodyPr/>
                    <a:lstStyle/>
                    <a:p>
                      <a:pPr algn="l" fontAlgn="ctr"/>
                      <a:r>
                        <a:rPr lang="en-US" sz="600" u="none" strike="noStrike" cap="none" spc="0">
                          <a:solidFill>
                            <a:schemeClr val="tx1"/>
                          </a:solidFill>
                          <a:effectLst/>
                        </a:rPr>
                        <a:t>Links to original reports of migrant deaths / disappearances if available. Multiple links may be listed.</a:t>
                      </a:r>
                      <a:endParaRPr lang="en-US" sz="600" b="0" i="0" u="none" strike="noStrike" cap="none" spc="0">
                        <a:solidFill>
                          <a:schemeClr val="tx1"/>
                        </a:solidFill>
                        <a:effectLst/>
                        <a:latin typeface="Calibri" panose="020F0502020204030204" pitchFamily="34" charset="0"/>
                      </a:endParaRPr>
                    </a:p>
                  </a:txBody>
                  <a:tcPr marL="1588" marR="1588" marT="47295" marB="0" anchor="ctr">
                    <a:lnL w="12700" cmpd="sng">
                      <a:noFill/>
                      <a:prstDash val="solid"/>
                    </a:lnL>
                    <a:lnR w="12700" cmpd="sng">
                      <a:noFill/>
                      <a:prstDash val="solid"/>
                    </a:lnR>
                    <a:lnT w="9525" cap="flat" cmpd="sng" algn="ctr">
                      <a:solidFill>
                        <a:schemeClr val="tx1">
                          <a:lumMod val="50000"/>
                          <a:lumOff val="50000"/>
                        </a:schemeClr>
                      </a:solidFill>
                      <a:prstDash val="solid"/>
                    </a:lnT>
                    <a:lnB w="9525" cap="flat" cmpd="sng" algn="ctr">
                      <a:solidFill>
                        <a:schemeClr val="tx1">
                          <a:lumMod val="50000"/>
                          <a:lumOff val="50000"/>
                        </a:schemeClr>
                      </a:solidFill>
                      <a:prstDash val="solid"/>
                    </a:lnB>
                    <a:solidFill>
                      <a:schemeClr val="bg1">
                        <a:lumMod val="95000"/>
                      </a:schemeClr>
                    </a:solidFill>
                  </a:tcPr>
                </a:tc>
                <a:extLst>
                  <a:ext uri="{0D108BD9-81ED-4DB2-BD59-A6C34878D82A}">
                    <a16:rowId xmlns:a16="http://schemas.microsoft.com/office/drawing/2014/main" val="2746641926"/>
                  </a:ext>
                </a:extLst>
              </a:tr>
              <a:tr h="170721">
                <a:tc>
                  <a:txBody>
                    <a:bodyPr/>
                    <a:lstStyle/>
                    <a:p>
                      <a:pPr algn="l" fontAlgn="ctr"/>
                      <a:r>
                        <a:rPr lang="en-US" sz="600" u="none" strike="noStrike" cap="none" spc="0">
                          <a:solidFill>
                            <a:schemeClr val="tx1"/>
                          </a:solidFill>
                          <a:effectLst/>
                        </a:rPr>
                        <a:t>Source quality</a:t>
                      </a:r>
                      <a:endParaRPr lang="en-US" sz="600" b="1" i="0" u="none" strike="noStrike" cap="none" spc="0">
                        <a:solidFill>
                          <a:schemeClr val="tx1"/>
                        </a:solidFill>
                        <a:effectLst/>
                        <a:latin typeface="Calibri" panose="020F0502020204030204" pitchFamily="34" charset="0"/>
                      </a:endParaRPr>
                    </a:p>
                  </a:txBody>
                  <a:tcPr marL="1588" marR="1588" marT="47295" marB="0" anchor="ctr">
                    <a:lnL w="12700" cmpd="sng">
                      <a:noFill/>
                      <a:prstDash val="solid"/>
                    </a:lnL>
                    <a:lnR w="12700" cmpd="sng">
                      <a:noFill/>
                      <a:prstDash val="solid"/>
                    </a:lnR>
                    <a:lnT w="9525" cap="flat" cmpd="sng" algn="ctr">
                      <a:solidFill>
                        <a:schemeClr val="tx1">
                          <a:lumMod val="50000"/>
                          <a:lumOff val="50000"/>
                        </a:schemeClr>
                      </a:solidFill>
                      <a:prstDash val="solid"/>
                    </a:lnT>
                    <a:lnB w="9525" cap="flat" cmpd="sng" algn="ctr">
                      <a:solidFill>
                        <a:schemeClr val="tx1">
                          <a:lumMod val="50000"/>
                          <a:lumOff val="50000"/>
                        </a:schemeClr>
                      </a:solidFill>
                      <a:prstDash val="solid"/>
                    </a:lnB>
                    <a:solidFill>
                      <a:schemeClr val="bg1">
                        <a:lumMod val="95000"/>
                      </a:schemeClr>
                    </a:solidFill>
                  </a:tcPr>
                </a:tc>
                <a:tc>
                  <a:txBody>
                    <a:bodyPr/>
                    <a:lstStyle/>
                    <a:p>
                      <a:pPr algn="l" fontAlgn="ctr"/>
                      <a:r>
                        <a:rPr lang="en-US" sz="600" u="none" strike="noStrike" cap="none" spc="0">
                          <a:solidFill>
                            <a:schemeClr val="tx1"/>
                          </a:solidFill>
                          <a:effectLst/>
                        </a:rPr>
                        <a:t>Incidents are ranked on a scale from 1-5 based on the source(s) of information available.</a:t>
                      </a:r>
                      <a:endParaRPr lang="en-US" sz="600" b="0" i="0" u="none" strike="noStrike" cap="none" spc="0">
                        <a:solidFill>
                          <a:schemeClr val="tx1"/>
                        </a:solidFill>
                        <a:effectLst/>
                        <a:latin typeface="Calibri" panose="020F0502020204030204" pitchFamily="34" charset="0"/>
                      </a:endParaRPr>
                    </a:p>
                  </a:txBody>
                  <a:tcPr marL="1588" marR="1588" marT="47295" marB="0" anchor="ctr">
                    <a:lnL w="12700" cmpd="sng">
                      <a:noFill/>
                      <a:prstDash val="solid"/>
                    </a:lnL>
                    <a:lnR w="12700" cmpd="sng">
                      <a:noFill/>
                      <a:prstDash val="solid"/>
                    </a:lnR>
                    <a:lnT w="9525" cap="flat" cmpd="sng" algn="ctr">
                      <a:solidFill>
                        <a:schemeClr val="tx1">
                          <a:lumMod val="50000"/>
                          <a:lumOff val="50000"/>
                        </a:schemeClr>
                      </a:solidFill>
                      <a:prstDash val="solid"/>
                    </a:lnT>
                    <a:lnB w="9525" cap="flat" cmpd="sng" algn="ctr">
                      <a:solidFill>
                        <a:schemeClr val="tx1">
                          <a:lumMod val="50000"/>
                          <a:lumOff val="50000"/>
                        </a:schemeClr>
                      </a:solidFill>
                      <a:prstDash val="solid"/>
                    </a:lnB>
                    <a:solidFill>
                      <a:schemeClr val="bg1">
                        <a:lumMod val="95000"/>
                      </a:schemeClr>
                    </a:solidFill>
                  </a:tcPr>
                </a:tc>
                <a:extLst>
                  <a:ext uri="{0D108BD9-81ED-4DB2-BD59-A6C34878D82A}">
                    <a16:rowId xmlns:a16="http://schemas.microsoft.com/office/drawing/2014/main" val="3107281665"/>
                  </a:ext>
                </a:extLst>
              </a:tr>
              <a:tr h="170721">
                <a:tc>
                  <a:txBody>
                    <a:bodyPr/>
                    <a:lstStyle/>
                    <a:p>
                      <a:pPr algn="l" fontAlgn="ctr"/>
                      <a:r>
                        <a:rPr lang="en-US" sz="600" u="none" strike="noStrike" cap="none" spc="0">
                          <a:solidFill>
                            <a:schemeClr val="tx1"/>
                          </a:solidFill>
                          <a:effectLst/>
                        </a:rPr>
                        <a:t>Comments</a:t>
                      </a:r>
                      <a:endParaRPr lang="en-US" sz="600" b="1" i="0" u="none" strike="noStrike" cap="none" spc="0">
                        <a:solidFill>
                          <a:schemeClr val="tx1"/>
                        </a:solidFill>
                        <a:effectLst/>
                        <a:latin typeface="Calibri" panose="020F0502020204030204" pitchFamily="34" charset="0"/>
                      </a:endParaRPr>
                    </a:p>
                  </a:txBody>
                  <a:tcPr marL="1588" marR="1588" marT="47295" marB="0" anchor="ctr">
                    <a:lnL w="12700" cmpd="sng">
                      <a:noFill/>
                      <a:prstDash val="solid"/>
                    </a:lnL>
                    <a:lnR w="12700" cmpd="sng">
                      <a:noFill/>
                      <a:prstDash val="solid"/>
                    </a:lnR>
                    <a:lnT w="9525" cap="flat" cmpd="sng" algn="ctr">
                      <a:solidFill>
                        <a:schemeClr val="tx1">
                          <a:lumMod val="50000"/>
                          <a:lumOff val="50000"/>
                        </a:schemeClr>
                      </a:solidFill>
                      <a:prstDash val="solid"/>
                    </a:lnT>
                    <a:lnB w="12700" cmpd="sng">
                      <a:noFill/>
                      <a:prstDash val="solid"/>
                    </a:lnB>
                    <a:solidFill>
                      <a:schemeClr val="bg1">
                        <a:lumMod val="95000"/>
                      </a:schemeClr>
                    </a:solidFill>
                  </a:tcPr>
                </a:tc>
                <a:tc>
                  <a:txBody>
                    <a:bodyPr/>
                    <a:lstStyle/>
                    <a:p>
                      <a:pPr algn="l" fontAlgn="ctr"/>
                      <a:r>
                        <a:rPr lang="en-US" sz="600" u="none" strike="noStrike" cap="none" spc="0" dirty="0">
                          <a:solidFill>
                            <a:schemeClr val="tx1"/>
                          </a:solidFill>
                          <a:effectLst/>
                        </a:rPr>
                        <a:t>Brief description narrating additional facts about the death. </a:t>
                      </a:r>
                      <a:endParaRPr lang="en-US" sz="600" b="0" i="0" u="none" strike="noStrike" cap="none" spc="0" dirty="0">
                        <a:solidFill>
                          <a:schemeClr val="tx1"/>
                        </a:solidFill>
                        <a:effectLst/>
                        <a:latin typeface="Calibri" panose="020F0502020204030204" pitchFamily="34" charset="0"/>
                      </a:endParaRPr>
                    </a:p>
                  </a:txBody>
                  <a:tcPr marL="1588" marR="1588" marT="47295" marB="0" anchor="ctr">
                    <a:lnL w="12700" cmpd="sng">
                      <a:noFill/>
                      <a:prstDash val="solid"/>
                    </a:lnL>
                    <a:lnR w="12700" cmpd="sng">
                      <a:noFill/>
                      <a:prstDash val="solid"/>
                    </a:lnR>
                    <a:lnT w="9525" cap="flat" cmpd="sng" algn="ctr">
                      <a:solidFill>
                        <a:schemeClr val="tx1">
                          <a:lumMod val="50000"/>
                          <a:lumOff val="50000"/>
                        </a:schemeClr>
                      </a:solidFill>
                      <a:prstDash val="solid"/>
                    </a:lnT>
                    <a:lnB w="12700" cmpd="sng">
                      <a:noFill/>
                      <a:prstDash val="solid"/>
                    </a:lnB>
                    <a:solidFill>
                      <a:schemeClr val="bg1">
                        <a:lumMod val="95000"/>
                      </a:schemeClr>
                    </a:solidFill>
                  </a:tcPr>
                </a:tc>
                <a:extLst>
                  <a:ext uri="{0D108BD9-81ED-4DB2-BD59-A6C34878D82A}">
                    <a16:rowId xmlns:a16="http://schemas.microsoft.com/office/drawing/2014/main" val="2600199568"/>
                  </a:ext>
                </a:extLst>
              </a:tr>
            </a:tbl>
          </a:graphicData>
        </a:graphic>
      </p:graphicFrame>
      <p:cxnSp>
        <p:nvCxnSpPr>
          <p:cNvPr id="4" name="Straight Arrow Connector 3">
            <a:extLst>
              <a:ext uri="{FF2B5EF4-FFF2-40B4-BE49-F238E27FC236}">
                <a16:creationId xmlns:a16="http://schemas.microsoft.com/office/drawing/2014/main" id="{6C43DA10-4064-6BDD-164C-EA866D32338F}"/>
              </a:ext>
            </a:extLst>
          </p:cNvPr>
          <p:cNvCxnSpPr/>
          <p:nvPr/>
        </p:nvCxnSpPr>
        <p:spPr>
          <a:xfrm>
            <a:off x="381965" y="2245489"/>
            <a:ext cx="434050" cy="0"/>
          </a:xfrm>
          <a:prstGeom prst="straightConnector1">
            <a:avLst/>
          </a:prstGeom>
          <a:ln w="9525"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3465094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200A44-261E-44C5-AFC1-D946A355BB6F}"/>
              </a:ext>
            </a:extLst>
          </p:cNvPr>
          <p:cNvSpPr>
            <a:spLocks noGrp="1"/>
          </p:cNvSpPr>
          <p:nvPr>
            <p:ph type="title"/>
          </p:nvPr>
        </p:nvSpPr>
        <p:spPr>
          <a:xfrm>
            <a:off x="3442919" y="2701974"/>
            <a:ext cx="4977976" cy="1454051"/>
          </a:xfrm>
        </p:spPr>
        <p:txBody>
          <a:bodyPr anchor="ctr">
            <a:normAutofit/>
          </a:bodyPr>
          <a:lstStyle/>
          <a:p>
            <a:pPr algn="ctr"/>
            <a:r>
              <a:rPr lang="en-US" sz="4000" b="1" dirty="0">
                <a:solidFill>
                  <a:srgbClr val="000000"/>
                </a:solidFill>
                <a:latin typeface="Arial" panose="020B0604020202020204" pitchFamily="34" charset="0"/>
                <a:cs typeface="Arial" panose="020B0604020202020204" pitchFamily="34" charset="0"/>
              </a:rPr>
              <a:t>Visualizing Data</a:t>
            </a:r>
          </a:p>
        </p:txBody>
      </p:sp>
      <p:sp>
        <p:nvSpPr>
          <p:cNvPr id="5" name="Content Placeholder 4">
            <a:extLst>
              <a:ext uri="{FF2B5EF4-FFF2-40B4-BE49-F238E27FC236}">
                <a16:creationId xmlns:a16="http://schemas.microsoft.com/office/drawing/2014/main" id="{3E9F21A0-C420-1526-28DC-4377C0B6E4F7}"/>
              </a:ext>
            </a:extLst>
          </p:cNvPr>
          <p:cNvSpPr>
            <a:spLocks noGrp="1"/>
          </p:cNvSpPr>
          <p:nvPr>
            <p:ph idx="1"/>
          </p:nvPr>
        </p:nvSpPr>
        <p:spPr/>
        <p:txBody>
          <a:bodyPr/>
          <a:lstStyle/>
          <a:p>
            <a:pPr marL="0" indent="0">
              <a:buNone/>
            </a:pPr>
            <a:r>
              <a:rPr lang="en-US" dirty="0"/>
              <a:t> </a:t>
            </a:r>
          </a:p>
        </p:txBody>
      </p:sp>
    </p:spTree>
    <p:extLst>
      <p:ext uri="{BB962C8B-B14F-4D97-AF65-F5344CB8AC3E}">
        <p14:creationId xmlns:p14="http://schemas.microsoft.com/office/powerpoint/2010/main" val="3635019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4000"/>
                <a:satMod val="80000"/>
                <a:lumMod val="106000"/>
              </a:schemeClr>
            </a:gs>
            <a:gs pos="100000">
              <a:schemeClr val="bg1">
                <a:shade val="80000"/>
                <a:lumMod val="108000"/>
              </a:schemeClr>
            </a:gs>
          </a:gsLst>
          <a:path path="circle">
            <a:fillToRect l="43000" r="43000" b="100000"/>
          </a:path>
        </a:gradFill>
        <a:effectLst/>
      </p:bgPr>
    </p:bg>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E8690AC4-C9C4-4944-A98C-B1D32992D6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a:xfrm>
            <a:off x="0" y="6119336"/>
            <a:ext cx="12192000" cy="742950"/>
          </a:xfrm>
          <a:prstGeom prst="rect">
            <a:avLst/>
          </a:prstGeom>
        </p:spPr>
      </p:pic>
      <p:sp>
        <p:nvSpPr>
          <p:cNvPr id="20" name="Rectangle 19">
            <a:extLst>
              <a:ext uri="{FF2B5EF4-FFF2-40B4-BE49-F238E27FC236}">
                <a16:creationId xmlns:a16="http://schemas.microsoft.com/office/drawing/2014/main" id="{86F828BE-4D4E-43F9-AC35-0209B5190C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8769"/>
            <a:ext cx="12192000" cy="5647024"/>
          </a:xfrm>
          <a:prstGeom prst="rect">
            <a:avLst/>
          </a:prstGeom>
          <a:gradFill flip="none" rotWithShape="1">
            <a:gsLst>
              <a:gs pos="0">
                <a:schemeClr val="bg2">
                  <a:alpha val="0"/>
                  <a:lumMod val="100000"/>
                </a:schemeClr>
              </a:gs>
              <a:gs pos="100000">
                <a:schemeClr val="bg2">
                  <a:lumMod val="95000"/>
                  <a:lumOff val="5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2" name="Straight Connector 21">
            <a:extLst>
              <a:ext uri="{FF2B5EF4-FFF2-40B4-BE49-F238E27FC236}">
                <a16:creationId xmlns:a16="http://schemas.microsoft.com/office/drawing/2014/main" id="{10BAB604-20D4-431F-ADD8-754BB7992A4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1269"/>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pic>
        <p:nvPicPr>
          <p:cNvPr id="24" name="Picture 23">
            <a:extLst>
              <a:ext uri="{FF2B5EF4-FFF2-40B4-BE49-F238E27FC236}">
                <a16:creationId xmlns:a16="http://schemas.microsoft.com/office/drawing/2014/main" id="{C821979E-9A93-4880-80B5-D60B75C1918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duotone>
              <a:schemeClr val="accent1">
                <a:shade val="45000"/>
                <a:satMod val="135000"/>
              </a:schemeClr>
              <a:prstClr val="white"/>
            </a:duotone>
            <a:extLst>
              <a:ext uri="{28A0092B-C50C-407E-A947-70E740481C1C}">
                <a14:useLocalDpi xmlns:a14="http://schemas.microsoft.com/office/drawing/2010/main" val="0"/>
              </a:ext>
            </a:extLst>
          </a:blip>
          <a:srcRect l="-115" r="15828" b="36435"/>
          <a:stretch/>
        </p:blipFill>
        <p:spPr>
          <a:xfrm>
            <a:off x="1125460" y="643464"/>
            <a:ext cx="9610344" cy="155448"/>
          </a:xfrm>
          <a:prstGeom prst="rect">
            <a:avLst/>
          </a:prstGeom>
          <a:noFill/>
          <a:ln>
            <a:noFill/>
          </a:ln>
        </p:spPr>
      </p:pic>
      <p:sp useBgFill="1">
        <p:nvSpPr>
          <p:cNvPr id="26" name="Rectangle 25">
            <a:extLst>
              <a:ext uri="{FF2B5EF4-FFF2-40B4-BE49-F238E27FC236}">
                <a16:creationId xmlns:a16="http://schemas.microsoft.com/office/drawing/2014/main" id="{D3F196F4-A988-40DF-899A-EC29C42214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4B8B3238-C65F-4148-9B84-4D22282CFA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8769"/>
            <a:ext cx="12192000" cy="5647024"/>
          </a:xfrm>
          <a:prstGeom prst="rect">
            <a:avLst/>
          </a:prstGeom>
          <a:gradFill flip="none" rotWithShape="1">
            <a:gsLst>
              <a:gs pos="0">
                <a:schemeClr val="bg2">
                  <a:alpha val="0"/>
                  <a:lumMod val="100000"/>
                </a:schemeClr>
              </a:gs>
              <a:gs pos="100000">
                <a:schemeClr val="bg2">
                  <a:lumMod val="95000"/>
                  <a:lumOff val="5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0">
            <a:extLst>
              <a:ext uri="{FF2B5EF4-FFF2-40B4-BE49-F238E27FC236}">
                <a16:creationId xmlns:a16="http://schemas.microsoft.com/office/drawing/2014/main" id="{9F5B267E-73B2-231E-9812-E59781412782}"/>
              </a:ext>
            </a:extLst>
          </p:cNvPr>
          <p:cNvSpPr>
            <a:spLocks noGrp="1"/>
          </p:cNvSpPr>
          <p:nvPr>
            <p:ph type="title"/>
          </p:nvPr>
        </p:nvSpPr>
        <p:spPr>
          <a:xfrm>
            <a:off x="1776730" y="4459039"/>
            <a:ext cx="7831992" cy="551528"/>
          </a:xfrm>
        </p:spPr>
        <p:txBody>
          <a:bodyPr vert="horz" lIns="91440" tIns="45720" rIns="91440" bIns="0" rtlCol="0" anchor="b">
            <a:normAutofit/>
          </a:bodyPr>
          <a:lstStyle/>
          <a:p>
            <a:r>
              <a:rPr lang="en-US" sz="3600"/>
              <a:t> </a:t>
            </a:r>
          </a:p>
        </p:txBody>
      </p:sp>
      <p:sp>
        <p:nvSpPr>
          <p:cNvPr id="13" name="Content Placeholder 12">
            <a:extLst>
              <a:ext uri="{FF2B5EF4-FFF2-40B4-BE49-F238E27FC236}">
                <a16:creationId xmlns:a16="http://schemas.microsoft.com/office/drawing/2014/main" id="{7CA3100C-CF15-4BD8-1E1F-5B27768E487B}"/>
              </a:ext>
            </a:extLst>
          </p:cNvPr>
          <p:cNvSpPr>
            <a:spLocks noGrp="1"/>
          </p:cNvSpPr>
          <p:nvPr>
            <p:ph idx="1"/>
          </p:nvPr>
        </p:nvSpPr>
        <p:spPr>
          <a:xfrm>
            <a:off x="1776730" y="5016709"/>
            <a:ext cx="7831992" cy="457219"/>
          </a:xfrm>
        </p:spPr>
        <p:txBody>
          <a:bodyPr vert="horz" lIns="91440" tIns="91440" rIns="91440" bIns="91440" rtlCol="0">
            <a:normAutofit/>
          </a:bodyPr>
          <a:lstStyle/>
          <a:p>
            <a:pPr marL="0" indent="0">
              <a:buNone/>
            </a:pPr>
            <a:r>
              <a:rPr lang="en-US" sz="1600"/>
              <a:t> </a:t>
            </a:r>
          </a:p>
        </p:txBody>
      </p:sp>
      <p:pic>
        <p:nvPicPr>
          <p:cNvPr id="30" name="Picture 29">
            <a:extLst>
              <a:ext uri="{FF2B5EF4-FFF2-40B4-BE49-F238E27FC236}">
                <a16:creationId xmlns:a16="http://schemas.microsoft.com/office/drawing/2014/main" id="{CFDC6AB1-03A5-4D20-ACE0-4957616E748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a:xfrm>
            <a:off x="0" y="6119336"/>
            <a:ext cx="12192000" cy="742950"/>
          </a:xfrm>
          <a:prstGeom prst="rect">
            <a:avLst/>
          </a:prstGeom>
        </p:spPr>
      </p:pic>
      <p:cxnSp>
        <p:nvCxnSpPr>
          <p:cNvPr id="32" name="Straight Connector 31">
            <a:extLst>
              <a:ext uri="{FF2B5EF4-FFF2-40B4-BE49-F238E27FC236}">
                <a16:creationId xmlns:a16="http://schemas.microsoft.com/office/drawing/2014/main" id="{EB77A0BE-690A-4522-A429-39E717A173A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1269"/>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pic>
        <p:nvPicPr>
          <p:cNvPr id="3" name="Picture 2" descr="Map&#10;&#10;Description automatically generated">
            <a:extLst>
              <a:ext uri="{FF2B5EF4-FFF2-40B4-BE49-F238E27FC236}">
                <a16:creationId xmlns:a16="http://schemas.microsoft.com/office/drawing/2014/main" id="{1D1421A0-F4D6-9107-ED80-D0CE9C53D2F7}"/>
              </a:ext>
            </a:extLst>
          </p:cNvPr>
          <p:cNvPicPr>
            <a:picLocks noChangeAspect="1"/>
          </p:cNvPicPr>
          <p:nvPr/>
        </p:nvPicPr>
        <p:blipFill rotWithShape="1">
          <a:blip r:embed="rId4"/>
          <a:srcRect t="712" b="-1"/>
          <a:stretch/>
        </p:blipFill>
        <p:spPr>
          <a:xfrm>
            <a:off x="1130270" y="201444"/>
            <a:ext cx="9839969" cy="5703232"/>
          </a:xfrm>
          <a:prstGeom prst="rect">
            <a:avLst/>
          </a:prstGeom>
          <a:ln w="38100" cap="sq">
            <a:solidFill>
              <a:schemeClr val="bg2"/>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5825070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4000"/>
                <a:satMod val="80000"/>
                <a:lumMod val="106000"/>
              </a:schemeClr>
            </a:gs>
            <a:gs pos="100000">
              <a:schemeClr val="bg1">
                <a:shade val="80000"/>
                <a:lumMod val="108000"/>
              </a:schemeClr>
            </a:gs>
          </a:gsLst>
          <a:path path="circle">
            <a:fillToRect l="43000" r="43000" b="100000"/>
          </a:path>
        </a:gradFill>
        <a:effectLst/>
      </p:bgPr>
    </p:bg>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E8690AC4-C9C4-4944-A98C-B1D32992D6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a:xfrm>
            <a:off x="0" y="6119336"/>
            <a:ext cx="12192000" cy="742950"/>
          </a:xfrm>
          <a:prstGeom prst="rect">
            <a:avLst/>
          </a:prstGeom>
        </p:spPr>
      </p:pic>
      <p:sp>
        <p:nvSpPr>
          <p:cNvPr id="20" name="Rectangle 19">
            <a:extLst>
              <a:ext uri="{FF2B5EF4-FFF2-40B4-BE49-F238E27FC236}">
                <a16:creationId xmlns:a16="http://schemas.microsoft.com/office/drawing/2014/main" id="{86F828BE-4D4E-43F9-AC35-0209B5190C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8769"/>
            <a:ext cx="12192000" cy="5647024"/>
          </a:xfrm>
          <a:prstGeom prst="rect">
            <a:avLst/>
          </a:prstGeom>
          <a:gradFill flip="none" rotWithShape="1">
            <a:gsLst>
              <a:gs pos="0">
                <a:schemeClr val="bg2">
                  <a:alpha val="0"/>
                  <a:lumMod val="100000"/>
                </a:schemeClr>
              </a:gs>
              <a:gs pos="100000">
                <a:schemeClr val="bg2">
                  <a:lumMod val="95000"/>
                  <a:lumOff val="5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2" name="Straight Connector 21">
            <a:extLst>
              <a:ext uri="{FF2B5EF4-FFF2-40B4-BE49-F238E27FC236}">
                <a16:creationId xmlns:a16="http://schemas.microsoft.com/office/drawing/2014/main" id="{10BAB604-20D4-431F-ADD8-754BB7992A4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1269"/>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pic>
        <p:nvPicPr>
          <p:cNvPr id="24" name="Picture 23">
            <a:extLst>
              <a:ext uri="{FF2B5EF4-FFF2-40B4-BE49-F238E27FC236}">
                <a16:creationId xmlns:a16="http://schemas.microsoft.com/office/drawing/2014/main" id="{C821979E-9A93-4880-80B5-D60B75C1918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duotone>
              <a:schemeClr val="accent1">
                <a:shade val="45000"/>
                <a:satMod val="135000"/>
              </a:schemeClr>
              <a:prstClr val="white"/>
            </a:duotone>
            <a:extLst>
              <a:ext uri="{28A0092B-C50C-407E-A947-70E740481C1C}">
                <a14:useLocalDpi xmlns:a14="http://schemas.microsoft.com/office/drawing/2010/main" val="0"/>
              </a:ext>
            </a:extLst>
          </a:blip>
          <a:srcRect l="-115" r="15828" b="36435"/>
          <a:stretch/>
        </p:blipFill>
        <p:spPr>
          <a:xfrm>
            <a:off x="1125460" y="643464"/>
            <a:ext cx="9610344" cy="155448"/>
          </a:xfrm>
          <a:prstGeom prst="rect">
            <a:avLst/>
          </a:prstGeom>
          <a:noFill/>
          <a:ln>
            <a:noFill/>
          </a:ln>
        </p:spPr>
      </p:pic>
      <p:sp useBgFill="1">
        <p:nvSpPr>
          <p:cNvPr id="26" name="Rectangle 25">
            <a:extLst>
              <a:ext uri="{FF2B5EF4-FFF2-40B4-BE49-F238E27FC236}">
                <a16:creationId xmlns:a16="http://schemas.microsoft.com/office/drawing/2014/main" id="{D3F196F4-A988-40DF-899A-EC29C42214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4B8B3238-C65F-4148-9B84-4D22282CFA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8769"/>
            <a:ext cx="12192000" cy="5647024"/>
          </a:xfrm>
          <a:prstGeom prst="rect">
            <a:avLst/>
          </a:prstGeom>
          <a:gradFill flip="none" rotWithShape="1">
            <a:gsLst>
              <a:gs pos="0">
                <a:schemeClr val="bg2">
                  <a:alpha val="0"/>
                  <a:lumMod val="100000"/>
                </a:schemeClr>
              </a:gs>
              <a:gs pos="100000">
                <a:schemeClr val="bg2">
                  <a:lumMod val="95000"/>
                  <a:lumOff val="5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0">
            <a:extLst>
              <a:ext uri="{FF2B5EF4-FFF2-40B4-BE49-F238E27FC236}">
                <a16:creationId xmlns:a16="http://schemas.microsoft.com/office/drawing/2014/main" id="{9F5B267E-73B2-231E-9812-E59781412782}"/>
              </a:ext>
            </a:extLst>
          </p:cNvPr>
          <p:cNvSpPr>
            <a:spLocks noGrp="1"/>
          </p:cNvSpPr>
          <p:nvPr>
            <p:ph type="title"/>
          </p:nvPr>
        </p:nvSpPr>
        <p:spPr>
          <a:xfrm>
            <a:off x="1776730" y="4459039"/>
            <a:ext cx="7831992" cy="551528"/>
          </a:xfrm>
        </p:spPr>
        <p:txBody>
          <a:bodyPr vert="horz" lIns="91440" tIns="45720" rIns="91440" bIns="0" rtlCol="0" anchor="b">
            <a:normAutofit/>
          </a:bodyPr>
          <a:lstStyle/>
          <a:p>
            <a:r>
              <a:rPr lang="en-US" sz="3600"/>
              <a:t> </a:t>
            </a:r>
          </a:p>
        </p:txBody>
      </p:sp>
      <p:sp>
        <p:nvSpPr>
          <p:cNvPr id="13" name="Content Placeholder 12">
            <a:extLst>
              <a:ext uri="{FF2B5EF4-FFF2-40B4-BE49-F238E27FC236}">
                <a16:creationId xmlns:a16="http://schemas.microsoft.com/office/drawing/2014/main" id="{7CA3100C-CF15-4BD8-1E1F-5B27768E487B}"/>
              </a:ext>
            </a:extLst>
          </p:cNvPr>
          <p:cNvSpPr>
            <a:spLocks noGrp="1"/>
          </p:cNvSpPr>
          <p:nvPr>
            <p:ph idx="1"/>
          </p:nvPr>
        </p:nvSpPr>
        <p:spPr>
          <a:xfrm>
            <a:off x="1776730" y="5016709"/>
            <a:ext cx="7831992" cy="457219"/>
          </a:xfrm>
        </p:spPr>
        <p:txBody>
          <a:bodyPr vert="horz" lIns="91440" tIns="91440" rIns="91440" bIns="91440" rtlCol="0">
            <a:normAutofit/>
          </a:bodyPr>
          <a:lstStyle/>
          <a:p>
            <a:pPr marL="0" indent="0">
              <a:buNone/>
            </a:pPr>
            <a:r>
              <a:rPr lang="en-US" sz="1600"/>
              <a:t> </a:t>
            </a:r>
          </a:p>
        </p:txBody>
      </p:sp>
      <p:pic>
        <p:nvPicPr>
          <p:cNvPr id="30" name="Picture 29">
            <a:extLst>
              <a:ext uri="{FF2B5EF4-FFF2-40B4-BE49-F238E27FC236}">
                <a16:creationId xmlns:a16="http://schemas.microsoft.com/office/drawing/2014/main" id="{CFDC6AB1-03A5-4D20-ACE0-4957616E748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a:xfrm>
            <a:off x="0" y="6119336"/>
            <a:ext cx="12192000" cy="742950"/>
          </a:xfrm>
          <a:prstGeom prst="rect">
            <a:avLst/>
          </a:prstGeom>
        </p:spPr>
      </p:pic>
      <p:cxnSp>
        <p:nvCxnSpPr>
          <p:cNvPr id="32" name="Straight Connector 31">
            <a:extLst>
              <a:ext uri="{FF2B5EF4-FFF2-40B4-BE49-F238E27FC236}">
                <a16:creationId xmlns:a16="http://schemas.microsoft.com/office/drawing/2014/main" id="{EB77A0BE-690A-4522-A429-39E717A173A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1269"/>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188B4177-526E-8A62-4BD9-4A7161430B12}"/>
              </a:ext>
            </a:extLst>
          </p:cNvPr>
          <p:cNvPicPr>
            <a:picLocks noChangeAspect="1"/>
          </p:cNvPicPr>
          <p:nvPr/>
        </p:nvPicPr>
        <p:blipFill>
          <a:blip r:embed="rId4"/>
          <a:stretch>
            <a:fillRect/>
          </a:stretch>
        </p:blipFill>
        <p:spPr>
          <a:xfrm>
            <a:off x="955347" y="45377"/>
            <a:ext cx="10281004" cy="5998928"/>
          </a:xfrm>
          <a:prstGeom prst="rect">
            <a:avLst/>
          </a:prstGeom>
          <a:ln w="38100" cap="sq">
            <a:solidFill>
              <a:schemeClr val="bg2"/>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179267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4000"/>
                <a:satMod val="80000"/>
                <a:lumMod val="106000"/>
              </a:schemeClr>
            </a:gs>
            <a:gs pos="100000">
              <a:schemeClr val="bg1">
                <a:shade val="80000"/>
                <a:lumMod val="108000"/>
              </a:schemeClr>
            </a:gs>
          </a:gsLst>
          <a:path path="circle">
            <a:fillToRect l="43000" r="43000" b="100000"/>
          </a:path>
        </a:gradFill>
        <a:effectLst/>
      </p:bgPr>
    </p:bg>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E8690AC4-C9C4-4944-A98C-B1D32992D6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a:xfrm>
            <a:off x="0" y="6119336"/>
            <a:ext cx="12192000" cy="742950"/>
          </a:xfrm>
          <a:prstGeom prst="rect">
            <a:avLst/>
          </a:prstGeom>
        </p:spPr>
      </p:pic>
      <p:sp>
        <p:nvSpPr>
          <p:cNvPr id="20" name="Rectangle 19">
            <a:extLst>
              <a:ext uri="{FF2B5EF4-FFF2-40B4-BE49-F238E27FC236}">
                <a16:creationId xmlns:a16="http://schemas.microsoft.com/office/drawing/2014/main" id="{86F828BE-4D4E-43F9-AC35-0209B5190C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8769"/>
            <a:ext cx="12192000" cy="5647024"/>
          </a:xfrm>
          <a:prstGeom prst="rect">
            <a:avLst/>
          </a:prstGeom>
          <a:gradFill flip="none" rotWithShape="1">
            <a:gsLst>
              <a:gs pos="0">
                <a:schemeClr val="bg2">
                  <a:alpha val="0"/>
                  <a:lumMod val="100000"/>
                </a:schemeClr>
              </a:gs>
              <a:gs pos="100000">
                <a:schemeClr val="bg2">
                  <a:lumMod val="95000"/>
                  <a:lumOff val="5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2" name="Straight Connector 21">
            <a:extLst>
              <a:ext uri="{FF2B5EF4-FFF2-40B4-BE49-F238E27FC236}">
                <a16:creationId xmlns:a16="http://schemas.microsoft.com/office/drawing/2014/main" id="{10BAB604-20D4-431F-ADD8-754BB7992A4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1269"/>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pic>
        <p:nvPicPr>
          <p:cNvPr id="24" name="Picture 23">
            <a:extLst>
              <a:ext uri="{FF2B5EF4-FFF2-40B4-BE49-F238E27FC236}">
                <a16:creationId xmlns:a16="http://schemas.microsoft.com/office/drawing/2014/main" id="{C821979E-9A93-4880-80B5-D60B75C1918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duotone>
              <a:schemeClr val="accent1">
                <a:shade val="45000"/>
                <a:satMod val="135000"/>
              </a:schemeClr>
              <a:prstClr val="white"/>
            </a:duotone>
            <a:extLst>
              <a:ext uri="{28A0092B-C50C-407E-A947-70E740481C1C}">
                <a14:useLocalDpi xmlns:a14="http://schemas.microsoft.com/office/drawing/2010/main" val="0"/>
              </a:ext>
            </a:extLst>
          </a:blip>
          <a:srcRect l="-115" r="15828" b="36435"/>
          <a:stretch/>
        </p:blipFill>
        <p:spPr>
          <a:xfrm>
            <a:off x="1125460" y="643464"/>
            <a:ext cx="9610344" cy="155448"/>
          </a:xfrm>
          <a:prstGeom prst="rect">
            <a:avLst/>
          </a:prstGeom>
          <a:noFill/>
          <a:ln>
            <a:noFill/>
          </a:ln>
        </p:spPr>
      </p:pic>
      <p:sp useBgFill="1">
        <p:nvSpPr>
          <p:cNvPr id="26" name="Rectangle 25">
            <a:extLst>
              <a:ext uri="{FF2B5EF4-FFF2-40B4-BE49-F238E27FC236}">
                <a16:creationId xmlns:a16="http://schemas.microsoft.com/office/drawing/2014/main" id="{D3F196F4-A988-40DF-899A-EC29C42214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4B8B3238-C65F-4148-9B84-4D22282CFA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8769"/>
            <a:ext cx="12192000" cy="5647024"/>
          </a:xfrm>
          <a:prstGeom prst="rect">
            <a:avLst/>
          </a:prstGeom>
          <a:gradFill flip="none" rotWithShape="1">
            <a:gsLst>
              <a:gs pos="0">
                <a:schemeClr val="bg2">
                  <a:alpha val="0"/>
                  <a:lumMod val="100000"/>
                </a:schemeClr>
              </a:gs>
              <a:gs pos="100000">
                <a:schemeClr val="bg2">
                  <a:lumMod val="95000"/>
                  <a:lumOff val="5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0">
            <a:extLst>
              <a:ext uri="{FF2B5EF4-FFF2-40B4-BE49-F238E27FC236}">
                <a16:creationId xmlns:a16="http://schemas.microsoft.com/office/drawing/2014/main" id="{9F5B267E-73B2-231E-9812-E59781412782}"/>
              </a:ext>
            </a:extLst>
          </p:cNvPr>
          <p:cNvSpPr>
            <a:spLocks noGrp="1"/>
          </p:cNvSpPr>
          <p:nvPr>
            <p:ph type="title"/>
          </p:nvPr>
        </p:nvSpPr>
        <p:spPr>
          <a:xfrm>
            <a:off x="1776730" y="4459039"/>
            <a:ext cx="7831992" cy="551528"/>
          </a:xfrm>
        </p:spPr>
        <p:txBody>
          <a:bodyPr vert="horz" lIns="91440" tIns="45720" rIns="91440" bIns="0" rtlCol="0" anchor="b">
            <a:normAutofit/>
          </a:bodyPr>
          <a:lstStyle/>
          <a:p>
            <a:r>
              <a:rPr lang="en-US" sz="3600"/>
              <a:t> </a:t>
            </a:r>
          </a:p>
        </p:txBody>
      </p:sp>
      <p:sp>
        <p:nvSpPr>
          <p:cNvPr id="13" name="Content Placeholder 12">
            <a:extLst>
              <a:ext uri="{FF2B5EF4-FFF2-40B4-BE49-F238E27FC236}">
                <a16:creationId xmlns:a16="http://schemas.microsoft.com/office/drawing/2014/main" id="{7CA3100C-CF15-4BD8-1E1F-5B27768E487B}"/>
              </a:ext>
            </a:extLst>
          </p:cNvPr>
          <p:cNvSpPr>
            <a:spLocks noGrp="1"/>
          </p:cNvSpPr>
          <p:nvPr>
            <p:ph idx="1"/>
          </p:nvPr>
        </p:nvSpPr>
        <p:spPr>
          <a:xfrm>
            <a:off x="1776730" y="5016709"/>
            <a:ext cx="7831992" cy="457219"/>
          </a:xfrm>
        </p:spPr>
        <p:txBody>
          <a:bodyPr vert="horz" lIns="91440" tIns="91440" rIns="91440" bIns="91440" rtlCol="0">
            <a:normAutofit/>
          </a:bodyPr>
          <a:lstStyle/>
          <a:p>
            <a:pPr marL="0" indent="0">
              <a:buNone/>
            </a:pPr>
            <a:r>
              <a:rPr lang="en-US" sz="1600"/>
              <a:t> </a:t>
            </a:r>
          </a:p>
        </p:txBody>
      </p:sp>
      <p:pic>
        <p:nvPicPr>
          <p:cNvPr id="30" name="Picture 29">
            <a:extLst>
              <a:ext uri="{FF2B5EF4-FFF2-40B4-BE49-F238E27FC236}">
                <a16:creationId xmlns:a16="http://schemas.microsoft.com/office/drawing/2014/main" id="{CFDC6AB1-03A5-4D20-ACE0-4957616E748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a:xfrm>
            <a:off x="0" y="6119336"/>
            <a:ext cx="12192000" cy="742950"/>
          </a:xfrm>
          <a:prstGeom prst="rect">
            <a:avLst/>
          </a:prstGeom>
        </p:spPr>
      </p:pic>
      <p:cxnSp>
        <p:nvCxnSpPr>
          <p:cNvPr id="32" name="Straight Connector 31">
            <a:extLst>
              <a:ext uri="{FF2B5EF4-FFF2-40B4-BE49-F238E27FC236}">
                <a16:creationId xmlns:a16="http://schemas.microsoft.com/office/drawing/2014/main" id="{EB77A0BE-690A-4522-A429-39E717A173A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1269"/>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pic>
        <p:nvPicPr>
          <p:cNvPr id="2" name="Picture 1" descr="Graphical user interface, application, table&#10;&#10;Description automatically generated">
            <a:extLst>
              <a:ext uri="{FF2B5EF4-FFF2-40B4-BE49-F238E27FC236}">
                <a16:creationId xmlns:a16="http://schemas.microsoft.com/office/drawing/2014/main" id="{E1D206C2-4B4A-084E-76AD-0D94042119B8}"/>
              </a:ext>
            </a:extLst>
          </p:cNvPr>
          <p:cNvPicPr>
            <a:picLocks noChangeAspect="1"/>
          </p:cNvPicPr>
          <p:nvPr/>
        </p:nvPicPr>
        <p:blipFill rotWithShape="1">
          <a:blip r:embed="rId4">
            <a:extLst>
              <a:ext uri="{28A0092B-C50C-407E-A947-70E740481C1C}">
                <a14:useLocalDpi xmlns:a14="http://schemas.microsoft.com/office/drawing/2010/main" val="0"/>
              </a:ext>
            </a:extLst>
          </a:blip>
          <a:srcRect t="559"/>
          <a:stretch/>
        </p:blipFill>
        <p:spPr>
          <a:xfrm>
            <a:off x="994463" y="177800"/>
            <a:ext cx="9874888" cy="5726876"/>
          </a:xfrm>
          <a:prstGeom prst="rect">
            <a:avLst/>
          </a:prstGeom>
          <a:ln w="38100" cap="sq">
            <a:solidFill>
              <a:schemeClr val="bg2"/>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3757464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4000"/>
                <a:satMod val="80000"/>
                <a:lumMod val="106000"/>
              </a:schemeClr>
            </a:gs>
            <a:gs pos="100000">
              <a:schemeClr val="bg1">
                <a:shade val="80000"/>
                <a:lumMod val="108000"/>
              </a:schemeClr>
            </a:gs>
          </a:gsLst>
          <a:path path="circle">
            <a:fillToRect l="43000" r="43000" b="100000"/>
          </a:path>
        </a:gradFill>
        <a:effectLst/>
      </p:bgPr>
    </p:bg>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E8690AC4-C9C4-4944-A98C-B1D32992D6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a:xfrm>
            <a:off x="0" y="6119336"/>
            <a:ext cx="12192000" cy="742950"/>
          </a:xfrm>
          <a:prstGeom prst="rect">
            <a:avLst/>
          </a:prstGeom>
        </p:spPr>
      </p:pic>
      <p:sp>
        <p:nvSpPr>
          <p:cNvPr id="20" name="Rectangle 19">
            <a:extLst>
              <a:ext uri="{FF2B5EF4-FFF2-40B4-BE49-F238E27FC236}">
                <a16:creationId xmlns:a16="http://schemas.microsoft.com/office/drawing/2014/main" id="{86F828BE-4D4E-43F9-AC35-0209B5190C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8769"/>
            <a:ext cx="12192000" cy="5647024"/>
          </a:xfrm>
          <a:prstGeom prst="rect">
            <a:avLst/>
          </a:prstGeom>
          <a:gradFill flip="none" rotWithShape="1">
            <a:gsLst>
              <a:gs pos="0">
                <a:schemeClr val="bg2">
                  <a:alpha val="0"/>
                  <a:lumMod val="100000"/>
                </a:schemeClr>
              </a:gs>
              <a:gs pos="100000">
                <a:schemeClr val="bg2">
                  <a:lumMod val="95000"/>
                  <a:lumOff val="5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2" name="Straight Connector 21">
            <a:extLst>
              <a:ext uri="{FF2B5EF4-FFF2-40B4-BE49-F238E27FC236}">
                <a16:creationId xmlns:a16="http://schemas.microsoft.com/office/drawing/2014/main" id="{10BAB604-20D4-431F-ADD8-754BB7992A4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1269"/>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pic>
        <p:nvPicPr>
          <p:cNvPr id="24" name="Picture 23">
            <a:extLst>
              <a:ext uri="{FF2B5EF4-FFF2-40B4-BE49-F238E27FC236}">
                <a16:creationId xmlns:a16="http://schemas.microsoft.com/office/drawing/2014/main" id="{C821979E-9A93-4880-80B5-D60B75C1918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duotone>
              <a:schemeClr val="accent1">
                <a:shade val="45000"/>
                <a:satMod val="135000"/>
              </a:schemeClr>
              <a:prstClr val="white"/>
            </a:duotone>
            <a:extLst>
              <a:ext uri="{28A0092B-C50C-407E-A947-70E740481C1C}">
                <a14:useLocalDpi xmlns:a14="http://schemas.microsoft.com/office/drawing/2010/main" val="0"/>
              </a:ext>
            </a:extLst>
          </a:blip>
          <a:srcRect l="-115" r="15828" b="36435"/>
          <a:stretch/>
        </p:blipFill>
        <p:spPr>
          <a:xfrm>
            <a:off x="1125460" y="643464"/>
            <a:ext cx="9610344" cy="155448"/>
          </a:xfrm>
          <a:prstGeom prst="rect">
            <a:avLst/>
          </a:prstGeom>
          <a:noFill/>
          <a:ln>
            <a:noFill/>
          </a:ln>
        </p:spPr>
      </p:pic>
      <p:sp useBgFill="1">
        <p:nvSpPr>
          <p:cNvPr id="26" name="Rectangle 25">
            <a:extLst>
              <a:ext uri="{FF2B5EF4-FFF2-40B4-BE49-F238E27FC236}">
                <a16:creationId xmlns:a16="http://schemas.microsoft.com/office/drawing/2014/main" id="{D3F196F4-A988-40DF-899A-EC29C42214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4B8B3238-C65F-4148-9B84-4D22282CFA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8769"/>
            <a:ext cx="12192000" cy="5647024"/>
          </a:xfrm>
          <a:prstGeom prst="rect">
            <a:avLst/>
          </a:prstGeom>
          <a:gradFill flip="none" rotWithShape="1">
            <a:gsLst>
              <a:gs pos="0">
                <a:schemeClr val="bg2">
                  <a:alpha val="0"/>
                  <a:lumMod val="100000"/>
                </a:schemeClr>
              </a:gs>
              <a:gs pos="100000">
                <a:schemeClr val="bg2">
                  <a:lumMod val="95000"/>
                  <a:lumOff val="5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0">
            <a:extLst>
              <a:ext uri="{FF2B5EF4-FFF2-40B4-BE49-F238E27FC236}">
                <a16:creationId xmlns:a16="http://schemas.microsoft.com/office/drawing/2014/main" id="{9F5B267E-73B2-231E-9812-E59781412782}"/>
              </a:ext>
            </a:extLst>
          </p:cNvPr>
          <p:cNvSpPr>
            <a:spLocks noGrp="1"/>
          </p:cNvSpPr>
          <p:nvPr>
            <p:ph type="title"/>
          </p:nvPr>
        </p:nvSpPr>
        <p:spPr>
          <a:xfrm>
            <a:off x="1776730" y="4459039"/>
            <a:ext cx="7831992" cy="551528"/>
          </a:xfrm>
        </p:spPr>
        <p:txBody>
          <a:bodyPr vert="horz" lIns="91440" tIns="45720" rIns="91440" bIns="0" rtlCol="0" anchor="b">
            <a:normAutofit/>
          </a:bodyPr>
          <a:lstStyle/>
          <a:p>
            <a:r>
              <a:rPr lang="en-US" sz="3600"/>
              <a:t> </a:t>
            </a:r>
          </a:p>
        </p:txBody>
      </p:sp>
      <p:sp>
        <p:nvSpPr>
          <p:cNvPr id="13" name="Content Placeholder 12">
            <a:extLst>
              <a:ext uri="{FF2B5EF4-FFF2-40B4-BE49-F238E27FC236}">
                <a16:creationId xmlns:a16="http://schemas.microsoft.com/office/drawing/2014/main" id="{7CA3100C-CF15-4BD8-1E1F-5B27768E487B}"/>
              </a:ext>
            </a:extLst>
          </p:cNvPr>
          <p:cNvSpPr>
            <a:spLocks noGrp="1"/>
          </p:cNvSpPr>
          <p:nvPr>
            <p:ph idx="1"/>
          </p:nvPr>
        </p:nvSpPr>
        <p:spPr>
          <a:xfrm>
            <a:off x="1776730" y="5016709"/>
            <a:ext cx="7831992" cy="457219"/>
          </a:xfrm>
        </p:spPr>
        <p:txBody>
          <a:bodyPr vert="horz" lIns="91440" tIns="91440" rIns="91440" bIns="91440" rtlCol="0">
            <a:normAutofit/>
          </a:bodyPr>
          <a:lstStyle/>
          <a:p>
            <a:pPr marL="0" indent="0">
              <a:buNone/>
            </a:pPr>
            <a:r>
              <a:rPr lang="en-US" sz="1600"/>
              <a:t> </a:t>
            </a:r>
          </a:p>
        </p:txBody>
      </p:sp>
      <p:pic>
        <p:nvPicPr>
          <p:cNvPr id="30" name="Picture 29">
            <a:extLst>
              <a:ext uri="{FF2B5EF4-FFF2-40B4-BE49-F238E27FC236}">
                <a16:creationId xmlns:a16="http://schemas.microsoft.com/office/drawing/2014/main" id="{CFDC6AB1-03A5-4D20-ACE0-4957616E748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a:xfrm>
            <a:off x="0" y="6119336"/>
            <a:ext cx="12192000" cy="742950"/>
          </a:xfrm>
          <a:prstGeom prst="rect">
            <a:avLst/>
          </a:prstGeom>
        </p:spPr>
      </p:pic>
      <p:cxnSp>
        <p:nvCxnSpPr>
          <p:cNvPr id="32" name="Straight Connector 31">
            <a:extLst>
              <a:ext uri="{FF2B5EF4-FFF2-40B4-BE49-F238E27FC236}">
                <a16:creationId xmlns:a16="http://schemas.microsoft.com/office/drawing/2014/main" id="{EB77A0BE-690A-4522-A429-39E717A173A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1269"/>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pic>
        <p:nvPicPr>
          <p:cNvPr id="2" name="Picture 1" descr="Timeline, calendar&#10;&#10;Description automatically generated">
            <a:extLst>
              <a:ext uri="{FF2B5EF4-FFF2-40B4-BE49-F238E27FC236}">
                <a16:creationId xmlns:a16="http://schemas.microsoft.com/office/drawing/2014/main" id="{45602F80-22B6-3054-807E-3F14130BB887}"/>
              </a:ext>
            </a:extLst>
          </p:cNvPr>
          <p:cNvPicPr>
            <a:picLocks noChangeAspect="1"/>
          </p:cNvPicPr>
          <p:nvPr/>
        </p:nvPicPr>
        <p:blipFill rotWithShape="1">
          <a:blip r:embed="rId4">
            <a:extLst>
              <a:ext uri="{28A0092B-C50C-407E-A947-70E740481C1C}">
                <a14:useLocalDpi xmlns:a14="http://schemas.microsoft.com/office/drawing/2010/main" val="0"/>
              </a:ext>
            </a:extLst>
          </a:blip>
          <a:srcRect t="585" b="1"/>
          <a:stretch/>
        </p:blipFill>
        <p:spPr>
          <a:xfrm>
            <a:off x="1014147" y="194732"/>
            <a:ext cx="9835145" cy="5709943"/>
          </a:xfrm>
          <a:prstGeom prst="rect">
            <a:avLst/>
          </a:prstGeom>
          <a:ln w="38100" cap="sq">
            <a:solidFill>
              <a:schemeClr val="bg2"/>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8044707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CDCE0"/>
      </a:lt2>
      <a:accent1>
        <a:srgbClr val="415588"/>
      </a:accent1>
      <a:accent2>
        <a:srgbClr val="4294B6"/>
      </a:accent2>
      <a:accent3>
        <a:srgbClr val="087D7C"/>
      </a:accent3>
      <a:accent4>
        <a:srgbClr val="2CB663"/>
      </a:accent4>
      <a:accent5>
        <a:srgbClr val="DF8822"/>
      </a:accent5>
      <a:accent6>
        <a:srgbClr val="BC410A"/>
      </a:accent6>
      <a:hlink>
        <a:srgbClr val="5977C4"/>
      </a:hlink>
      <a:folHlink>
        <a:srgbClr val="A1A9BF"/>
      </a:folHlink>
    </a:clrScheme>
    <a:fontScheme name="Gallery">
      <a:majorFont>
        <a:latin typeface="Century Gothic" panose="020B0502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lumMod val="108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E050AC27-895F-4B90-991D-A6818FC89AB6}"/>
    </a:ext>
  </a:extLst>
</a:theme>
</file>

<file path=docProps/app.xml><?xml version="1.0" encoding="utf-8"?>
<Properties xmlns="http://schemas.openxmlformats.org/officeDocument/2006/extended-properties" xmlns:vt="http://schemas.openxmlformats.org/officeDocument/2006/docPropsVTypes">
  <Template>Ion Boardroom</Template>
  <TotalTime>1135</TotalTime>
  <Words>1084</Words>
  <Application>Microsoft Office PowerPoint</Application>
  <PresentationFormat>Widescreen</PresentationFormat>
  <Paragraphs>199</Paragraphs>
  <Slides>37</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37</vt:i4>
      </vt:variant>
    </vt:vector>
  </HeadingPairs>
  <TitlesOfParts>
    <vt:vector size="42" baseType="lpstr">
      <vt:lpstr>Arial</vt:lpstr>
      <vt:lpstr>Calibri</vt:lpstr>
      <vt:lpstr>Century Gothic</vt:lpstr>
      <vt:lpstr>Wingdings 3</vt:lpstr>
      <vt:lpstr>Gallery</vt:lpstr>
      <vt:lpstr>Missing Migrants Machine Learning Project (2014-22)</vt:lpstr>
      <vt:lpstr>Objectives</vt:lpstr>
      <vt:lpstr>Data Description</vt:lpstr>
      <vt:lpstr>Missing Migrant Dataset Variables</vt:lpstr>
      <vt:lpstr>Visualizing Data</vt:lpstr>
      <vt:lpstr> </vt:lpstr>
      <vt:lpstr> </vt:lpstr>
      <vt:lpstr> </vt:lpstr>
      <vt:lpstr> </vt:lpstr>
      <vt:lpstr> </vt:lpstr>
      <vt:lpstr> </vt:lpstr>
      <vt:lpstr>Statistical Analysis</vt:lpstr>
      <vt:lpstr> </vt:lpstr>
      <vt:lpstr> </vt:lpstr>
      <vt:lpstr>LM_FULL</vt:lpstr>
      <vt:lpstr>LM_BWD</vt:lpstr>
      <vt:lpstr>GAM</vt:lpstr>
      <vt:lpstr> </vt:lpstr>
      <vt:lpstr> </vt:lpstr>
      <vt:lpstr> </vt:lpstr>
      <vt:lpstr> </vt:lpstr>
      <vt:lpstr>K-mean Clustering</vt:lpstr>
      <vt:lpstr> </vt:lpstr>
      <vt:lpstr> </vt:lpstr>
      <vt:lpstr> </vt:lpstr>
      <vt:lpstr> </vt:lpstr>
      <vt:lpstr> </vt:lpstr>
      <vt:lpstr> </vt:lpstr>
      <vt:lpstr> </vt:lpstr>
      <vt:lpstr> </vt:lpstr>
      <vt:lpstr> </vt:lpstr>
      <vt:lpstr> </vt:lpstr>
      <vt:lpstr> </vt:lpstr>
      <vt:lpstr> </vt:lpstr>
      <vt:lpstr> </vt:lpstr>
      <vt:lpstr> </vt:lpstr>
      <vt:lpstr>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Analysis of Missing Migrants</dc:title>
  <dc:creator>ayush pandey</dc:creator>
  <cp:lastModifiedBy>Raman Kadariya</cp:lastModifiedBy>
  <cp:revision>53</cp:revision>
  <dcterms:created xsi:type="dcterms:W3CDTF">2019-12-01T21:42:39Z</dcterms:created>
  <dcterms:modified xsi:type="dcterms:W3CDTF">2022-12-07T19:28:03Z</dcterms:modified>
</cp:coreProperties>
</file>